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81"/>
  </p:handoutMasterIdLst>
  <p:sldIdLst>
    <p:sldId id="256" r:id="rId3"/>
    <p:sldId id="8593" r:id="rId4"/>
    <p:sldId id="8594" r:id="rId5"/>
    <p:sldId id="8595" r:id="rId6"/>
    <p:sldId id="8596" r:id="rId7"/>
    <p:sldId id="8597" r:id="rId9"/>
    <p:sldId id="8598" r:id="rId10"/>
    <p:sldId id="8599" r:id="rId11"/>
    <p:sldId id="8600" r:id="rId12"/>
    <p:sldId id="8601" r:id="rId13"/>
    <p:sldId id="8602" r:id="rId14"/>
    <p:sldId id="8603" r:id="rId15"/>
    <p:sldId id="8604" r:id="rId16"/>
    <p:sldId id="8605" r:id="rId17"/>
    <p:sldId id="8606" r:id="rId18"/>
    <p:sldId id="8607" r:id="rId19"/>
    <p:sldId id="8608" r:id="rId20"/>
    <p:sldId id="8609" r:id="rId21"/>
    <p:sldId id="8610" r:id="rId22"/>
    <p:sldId id="8611" r:id="rId23"/>
    <p:sldId id="8612" r:id="rId24"/>
    <p:sldId id="8613" r:id="rId25"/>
    <p:sldId id="8614" r:id="rId26"/>
    <p:sldId id="8615" r:id="rId27"/>
    <p:sldId id="8616" r:id="rId28"/>
    <p:sldId id="8617" r:id="rId29"/>
    <p:sldId id="8618" r:id="rId30"/>
    <p:sldId id="8619" r:id="rId31"/>
    <p:sldId id="8620" r:id="rId32"/>
    <p:sldId id="8621" r:id="rId33"/>
    <p:sldId id="8622" r:id="rId34"/>
    <p:sldId id="8623" r:id="rId35"/>
    <p:sldId id="8624" r:id="rId36"/>
    <p:sldId id="8625" r:id="rId37"/>
    <p:sldId id="8626" r:id="rId38"/>
    <p:sldId id="8627" r:id="rId39"/>
    <p:sldId id="8628" r:id="rId40"/>
    <p:sldId id="8629" r:id="rId41"/>
    <p:sldId id="8630" r:id="rId42"/>
    <p:sldId id="8631" r:id="rId43"/>
    <p:sldId id="8632" r:id="rId44"/>
    <p:sldId id="8633" r:id="rId45"/>
    <p:sldId id="8634" r:id="rId46"/>
    <p:sldId id="8635" r:id="rId47"/>
    <p:sldId id="8636" r:id="rId48"/>
    <p:sldId id="8637" r:id="rId49"/>
    <p:sldId id="8638" r:id="rId50"/>
    <p:sldId id="8639" r:id="rId51"/>
    <p:sldId id="8640" r:id="rId52"/>
    <p:sldId id="8641" r:id="rId53"/>
    <p:sldId id="8642" r:id="rId54"/>
    <p:sldId id="8643" r:id="rId55"/>
    <p:sldId id="8644" r:id="rId56"/>
    <p:sldId id="8645" r:id="rId57"/>
    <p:sldId id="8646" r:id="rId58"/>
    <p:sldId id="8647" r:id="rId59"/>
    <p:sldId id="8648" r:id="rId60"/>
    <p:sldId id="8649" r:id="rId61"/>
    <p:sldId id="8650" r:id="rId62"/>
    <p:sldId id="8651" r:id="rId63"/>
    <p:sldId id="8652" r:id="rId64"/>
    <p:sldId id="8653" r:id="rId65"/>
    <p:sldId id="8654" r:id="rId66"/>
    <p:sldId id="8655" r:id="rId67"/>
    <p:sldId id="8656" r:id="rId68"/>
    <p:sldId id="8657" r:id="rId69"/>
    <p:sldId id="8658" r:id="rId70"/>
    <p:sldId id="8659" r:id="rId71"/>
    <p:sldId id="8660" r:id="rId72"/>
    <p:sldId id="8661" r:id="rId73"/>
    <p:sldId id="8662" r:id="rId74"/>
    <p:sldId id="8663" r:id="rId75"/>
    <p:sldId id="8664" r:id="rId76"/>
    <p:sldId id="8589" r:id="rId77"/>
    <p:sldId id="8590" r:id="rId78"/>
    <p:sldId id="8591" r:id="rId79"/>
    <p:sldId id="8592" r:id="rId8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p>
            <a:pPr lvl="0" eaLnBrk="1" hangingPunct="1"/>
            <a:fld id="{9A0DB2DC-4C9A-4742-B13C-FB6460FD3503}" type="slidenum">
              <a:rPr lang="en-US" altLang="zh-CN" dirty="0">
                <a:latin typeface="Calibri" panose="020F0502020204030204" charset="0"/>
                <a:ea typeface="宋体" panose="02010600030101010101" pitchFamily="2" charset="-122"/>
              </a:rPr>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fld>
            <a:endPar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en-US" altLang="zh-CN" dirty="0">
                <a:effectLst>
                  <a:outerShdw blurRad="38100" dist="38100" dir="2700000">
                    <a:srgbClr val="FFFFFF"/>
                  </a:outerShdw>
                </a:effectLst>
              </a:rPr>
            </a:fld>
            <a:endParaRPr lang="en-US" altLang="zh-CN" dirty="0">
              <a:effectLst>
                <a:outerShdw blurRad="38100" dist="38100" dir="2700000">
                  <a:srgbClr val="FFFFFF"/>
                </a:outerShdw>
              </a:effectLst>
            </a:endParaRPr>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5.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22.wmf"/><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 Id="rId3" Type="http://schemas.openxmlformats.org/officeDocument/2006/relationships/image" Target="../media/image20.wmf"/><Relationship Id="rId2" Type="http://schemas.openxmlformats.org/officeDocument/2006/relationships/oleObject" Target="../embeddings/oleObject2.bin"/><Relationship Id="rId10" Type="http://schemas.openxmlformats.org/officeDocument/2006/relationships/notesSlide" Target="../notesSlides/notesSlide16.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image" Target="../media/image28.wmf"/><Relationship Id="rId3" Type="http://schemas.openxmlformats.org/officeDocument/2006/relationships/oleObject" Target="../embeddings/oleObject6.bin"/><Relationship Id="rId2" Type="http://schemas.openxmlformats.org/officeDocument/2006/relationships/image" Target="../media/image27.wmf"/><Relationship Id="rId1"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image" Target="../media/image28.wmf"/><Relationship Id="rId3" Type="http://schemas.openxmlformats.org/officeDocument/2006/relationships/oleObject" Target="../embeddings/oleObject8.bin"/><Relationship Id="rId2" Type="http://schemas.openxmlformats.org/officeDocument/2006/relationships/image" Target="../media/image27.wmf"/><Relationship Id="rId1"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image" Target="../media/image32.png"/><Relationship Id="rId2" Type="http://schemas.openxmlformats.org/officeDocument/2006/relationships/image" Target="../media/image33.wmf"/><Relationship Id="rId1"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tags" Target="../tags/tag10.xml"/><Relationship Id="rId2" Type="http://schemas.openxmlformats.org/officeDocument/2006/relationships/image" Target="../media/image33.wmf"/><Relationship Id="rId1"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1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41.png"/><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43.png"/><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14.bin"/><Relationship Id="rId7" Type="http://schemas.openxmlformats.org/officeDocument/2006/relationships/image" Target="../media/image46.wmf"/><Relationship Id="rId6" Type="http://schemas.openxmlformats.org/officeDocument/2006/relationships/oleObject" Target="../embeddings/oleObject13.bin"/><Relationship Id="rId5" Type="http://schemas.openxmlformats.org/officeDocument/2006/relationships/image" Target="../media/image45.wmf"/><Relationship Id="rId4" Type="http://schemas.openxmlformats.org/officeDocument/2006/relationships/oleObject" Target="../embeddings/oleObject12.bin"/><Relationship Id="rId3" Type="http://schemas.openxmlformats.org/officeDocument/2006/relationships/image" Target="../media/image44.wmf"/><Relationship Id="rId2" Type="http://schemas.openxmlformats.org/officeDocument/2006/relationships/oleObject" Target="../embeddings/oleObject11.bin"/><Relationship Id="rId17" Type="http://schemas.openxmlformats.org/officeDocument/2006/relationships/notesSlide" Target="../notesSlides/notesSlide38.xml"/><Relationship Id="rId16" Type="http://schemas.openxmlformats.org/officeDocument/2006/relationships/vmlDrawing" Target="../drawings/vmlDrawing7.vml"/><Relationship Id="rId15" Type="http://schemas.openxmlformats.org/officeDocument/2006/relationships/slideLayout" Target="../slideLayouts/slideLayout2.xml"/><Relationship Id="rId14" Type="http://schemas.openxmlformats.org/officeDocument/2006/relationships/tags" Target="../tags/tag18.xml"/><Relationship Id="rId13" Type="http://schemas.openxmlformats.org/officeDocument/2006/relationships/image" Target="../media/image49.wmf"/><Relationship Id="rId12" Type="http://schemas.openxmlformats.org/officeDocument/2006/relationships/oleObject" Target="../embeddings/oleObject16.bin"/><Relationship Id="rId11" Type="http://schemas.openxmlformats.org/officeDocument/2006/relationships/image" Target="../media/image48.wmf"/><Relationship Id="rId10" Type="http://schemas.openxmlformats.org/officeDocument/2006/relationships/oleObject" Target="../embeddings/oleObject15.bin"/><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5.wmf"/><Relationship Id="rId7" Type="http://schemas.openxmlformats.org/officeDocument/2006/relationships/oleObject" Target="../embeddings/oleObject20.bin"/><Relationship Id="rId6" Type="http://schemas.openxmlformats.org/officeDocument/2006/relationships/image" Target="../media/image54.wmf"/><Relationship Id="rId5" Type="http://schemas.openxmlformats.org/officeDocument/2006/relationships/oleObject" Target="../embeddings/oleObject19.bin"/><Relationship Id="rId4" Type="http://schemas.openxmlformats.org/officeDocument/2006/relationships/image" Target="../media/image53.wmf"/><Relationship Id="rId3" Type="http://schemas.openxmlformats.org/officeDocument/2006/relationships/oleObject" Target="../embeddings/oleObject18.bin"/><Relationship Id="rId2" Type="http://schemas.openxmlformats.org/officeDocument/2006/relationships/image" Target="../media/image52.wmf"/><Relationship Id="rId13" Type="http://schemas.openxmlformats.org/officeDocument/2006/relationships/notesSlide" Target="../notesSlides/notesSlide41.xml"/><Relationship Id="rId12" Type="http://schemas.openxmlformats.org/officeDocument/2006/relationships/vmlDrawing" Target="../drawings/vmlDrawing8.vml"/><Relationship Id="rId11" Type="http://schemas.openxmlformats.org/officeDocument/2006/relationships/slideLayout" Target="../slideLayouts/slideLayout2.xml"/><Relationship Id="rId10" Type="http://schemas.openxmlformats.org/officeDocument/2006/relationships/tags" Target="../tags/tag21.xml"/><Relationship Id="rId1" Type="http://schemas.openxmlformats.org/officeDocument/2006/relationships/oleObject" Target="../embeddings/oleObject17.bin"/></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59.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image" Target="../media/image63.png"/><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64.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1.xml"/><Relationship Id="rId2" Type="http://schemas.openxmlformats.org/officeDocument/2006/relationships/image" Target="../media/image66.png"/><Relationship Id="rId1"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6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64515" y="1122045"/>
            <a:ext cx="3861435" cy="2387600"/>
          </a:xfrm>
          <a:prstGeom prst="rect">
            <a:avLst/>
          </a:prstGeom>
        </p:spPr>
        <p:txBody>
          <a:bodyPr>
            <a:normAutofit/>
          </a:bodyPr>
          <a:lstStyle/>
          <a:p>
            <a:pPr algn="l">
              <a:defRPr sz="4100">
                <a:solidFill>
                  <a:srgbClr val="C00000"/>
                </a:solidFill>
              </a:defRPr>
            </a:pPr>
            <a:r>
              <a:rPr lang="zh-CN" sz="3800" dirty="0">
                <a:ea typeface="宋体" panose="02010600030101010101" pitchFamily="2" charset="-122"/>
                <a:sym typeface="+mn-ea"/>
              </a:rPr>
              <a:t>深度卷积网络与实战</a:t>
            </a:r>
            <a:br>
              <a:rPr lang="en-US" altLang="zh-CN" sz="3800" dirty="0">
                <a:solidFill>
                  <a:srgbClr val="C00000"/>
                </a:solidFill>
                <a:ea typeface="宋体" panose="02010600030101010101" pitchFamily="2" charset="-122"/>
                <a:sym typeface="+mn-ea"/>
              </a:rPr>
            </a:br>
            <a:r>
              <a:rPr lang="en-US" altLang="zh-CN" sz="3800" dirty="0">
                <a:ea typeface="宋体" panose="02010600030101010101" pitchFamily="2" charset="-122"/>
                <a:sym typeface="+mn-ea"/>
              </a:rPr>
              <a:t>Lesson-07</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20</a:t>
            </a:r>
            <a:r>
              <a:rPr dirty="0"/>
              <a:t>.</a:t>
            </a:r>
            <a:r>
              <a:rPr lang="en-US" altLang="zh-CN" dirty="0"/>
              <a:t>10</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CNN的几个基本概念</a:t>
            </a:r>
            <a:endParaRPr lang="zh-CN" alt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基本概念</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局部感受野（local receptive fields）</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共享权重（shared weights）</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池化（pooling）</a:t>
            </a:r>
            <a:endParaRPr lang="en-US" altLang="zh-CN" sz="1600" dirty="0">
              <a:ea typeface="宋体" panose="02010600030101010101" pitchFamily="2" charset="-122"/>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CNN的几个基本概念</a:t>
            </a:r>
            <a:endParaRPr lang="zh-CN" alt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l">
              <a:lnSpc>
                <a:spcPct val="150000"/>
              </a:lnSpc>
              <a:buNone/>
            </a:pPr>
            <a:r>
              <a:rPr lang="zh-CN" altLang="zh-CN" sz="1600" dirty="0">
                <a:ea typeface="宋体" panose="02010600030101010101" pitchFamily="2" charset="-122"/>
                <a:sym typeface="+mn-ea"/>
              </a:rPr>
              <a:t>局部感受野（local receptive fields）</a:t>
            </a:r>
            <a:r>
              <a:rPr lang="zh-CN" altLang="zh-CN" sz="1600" dirty="0">
                <a:ea typeface="宋体" panose="02010600030101010101" pitchFamily="2" charset="-122"/>
                <a:sym typeface="+mn-ea"/>
              </a:rPr>
              <a:t>：</a:t>
            </a:r>
            <a:endParaRPr lang="zh-CN" altLang="zh-CN" sz="1600" dirty="0">
              <a:ea typeface="宋体" panose="02010600030101010101" pitchFamily="2" charset="-122"/>
              <a:sym typeface="+mn-ea"/>
            </a:endParaRPr>
          </a:p>
          <a:p>
            <a:pPr algn="l">
              <a:lnSpc>
                <a:spcPct val="150000"/>
              </a:lnSpc>
            </a:pPr>
            <a:r>
              <a:rPr lang="zh-CN" altLang="zh-CN" sz="1600" dirty="0">
                <a:ea typeface="宋体" panose="02010600030101010101" pitchFamily="2" charset="-122"/>
                <a:sym typeface="+mn-ea"/>
              </a:rPr>
              <a:t>图像的空间联系是局部的，就像人通过局部的感受野去感受外界图像一样，每个神经元只感受局部的图像区域，然后在更高层，将这些感受不同局部的神经元综合起来就可以得到全局的信息了。</a:t>
            </a:r>
            <a:endParaRPr lang="zh-CN" altLang="zh-CN" sz="1600" dirty="0">
              <a:ea typeface="宋体" panose="02010600030101010101" pitchFamily="2" charset="-122"/>
              <a:sym typeface="+mn-ea"/>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50410" y="3256915"/>
            <a:ext cx="7460615" cy="3268980"/>
          </a:xfrm>
          <a:prstGeom prst="rect">
            <a:avLst/>
          </a:prstGeom>
          <a:solidFill>
            <a:schemeClr val="bg1"/>
          </a:solidFill>
          <a:ln w="31750" cap="sq">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局部感受野（local receptive fields）</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l">
              <a:lnSpc>
                <a:spcPct val="150000"/>
              </a:lnSpc>
              <a:buNone/>
            </a:pPr>
            <a:r>
              <a:rPr lang="en-US" altLang="zh-CN" sz="1600">
                <a:latin typeface="微软雅黑" panose="020B0503020204020204" charset="-122"/>
                <a:ea typeface="微软雅黑" panose="020B0503020204020204" charset="-122"/>
                <a:sym typeface="+mn-ea"/>
              </a:rPr>
              <a:t>CNN中相邻层之间是部分连接，</a:t>
            </a:r>
            <a:r>
              <a:rPr lang="zh-CN" altLang="en-US" sz="1600">
                <a:latin typeface="微软雅黑" panose="020B0503020204020204" charset="-122"/>
                <a:ea typeface="微软雅黑" panose="020B0503020204020204" charset="-122"/>
                <a:sym typeface="+mn-ea"/>
              </a:rPr>
              <a:t>即</a:t>
            </a:r>
            <a:r>
              <a:rPr lang="en-US" altLang="zh-CN" sz="1600">
                <a:latin typeface="微软雅黑" panose="020B0503020204020204" charset="-122"/>
                <a:ea typeface="微软雅黑" panose="020B0503020204020204" charset="-122"/>
                <a:sym typeface="+mn-ea"/>
              </a:rPr>
              <a:t>某个神经单元的感知区域来自于上层的部分神经单元。</a:t>
            </a:r>
            <a:endParaRPr lang="zh-CN" altLang="zh-CN" sz="1600" dirty="0">
              <a:ea typeface="宋体" panose="02010600030101010101" pitchFamily="2" charset="-122"/>
              <a:sym typeface="+mn-ea"/>
            </a:endParaRPr>
          </a:p>
        </p:txBody>
      </p:sp>
      <p:pic>
        <p:nvPicPr>
          <p:cNvPr id="7" name="图片 6"/>
          <p:cNvPicPr>
            <a:picLocks noChangeAspect="1"/>
          </p:cNvPicPr>
          <p:nvPr/>
        </p:nvPicPr>
        <p:blipFill>
          <a:blip r:embed="rId1" cstate="print"/>
          <a:stretch>
            <a:fillRect/>
          </a:stretch>
        </p:blipFill>
        <p:spPr>
          <a:xfrm>
            <a:off x="2381250" y="2178685"/>
            <a:ext cx="7716520" cy="407035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共享权重（shared weights）</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l">
              <a:lnSpc>
                <a:spcPct val="150000"/>
              </a:lnSpc>
              <a:buNone/>
            </a:pPr>
            <a:r>
              <a:rPr lang="zh-CN" altLang="en-US" sz="1600" dirty="0">
                <a:latin typeface="微软雅黑" panose="020B0503020204020204" charset="-122"/>
                <a:ea typeface="微软雅黑" panose="020B0503020204020204" charset="-122"/>
                <a:sym typeface="+mn-ea"/>
              </a:rPr>
              <a:t>隐层的参数个数和隐层的神经元个数无关，只和滤波器的大小和滤波器种类的多少有关</a:t>
            </a:r>
            <a:endParaRPr lang="zh-CN" altLang="zh-CN" sz="1600" dirty="0">
              <a:ea typeface="宋体" panose="02010600030101010101" pitchFamily="2" charset="-122"/>
              <a:sym typeface="+mn-ea"/>
            </a:endParaRPr>
          </a:p>
        </p:txBody>
      </p:sp>
      <p:pic>
        <p:nvPicPr>
          <p:cNvPr id="93" name="图片 93" descr="C:\Users\Administrator\AppData\Local\youdao\ynote\images\FC0167C2A8C04B1E8602882A6E0F0064\1365562217_2880.jpeg"/>
          <p:cNvPicPr>
            <a:picLocks noChangeAspect="1" noChangeArrowheads="1"/>
          </p:cNvPicPr>
          <p:nvPr/>
        </p:nvPicPr>
        <p:blipFill>
          <a:blip r:embed="rId1" cstate="print"/>
          <a:srcRect/>
          <a:stretch>
            <a:fillRect/>
          </a:stretch>
        </p:blipFill>
        <p:spPr>
          <a:xfrm>
            <a:off x="1505585" y="2298065"/>
            <a:ext cx="9221470" cy="3780790"/>
          </a:xfrm>
          <a:prstGeom prst="rect">
            <a:avLst/>
          </a:prstGeom>
          <a:noFill/>
          <a:ln w="9525">
            <a:noFill/>
            <a:miter lim="8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特征图（Feature Map）</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14120"/>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indent="457200" algn="just" fontAlgn="auto">
              <a:lnSpc>
                <a:spcPct val="150000"/>
              </a:lnSpc>
              <a:buFont typeface="Arial" panose="020B0604020202020204" pitchFamily="34" charset="0"/>
              <a:buNone/>
            </a:pPr>
            <a:r>
              <a:rPr lang="zh-CN" altLang="en-US" sz="1600" dirty="0">
                <a:latin typeface="微软雅黑" panose="020B0503020204020204" charset="-122"/>
                <a:ea typeface="微软雅黑" panose="020B0503020204020204" charset="-122"/>
                <a:sym typeface="+mn-ea"/>
              </a:rPr>
              <a:t>提取不同的特征，需要多个滤波器。每种滤波器的参数不一样，表示它提出输入图像的不同特征。这样每种滤波器进行卷积图像就得到对图像的不同特征的反映，我们称之为Feature Map；</a:t>
            </a:r>
            <a:endParaRPr lang="zh-CN" altLang="en-US" sz="1600" dirty="0">
              <a:latin typeface="微软雅黑" panose="020B0503020204020204" charset="-122"/>
              <a:ea typeface="微软雅黑" panose="020B0503020204020204" charset="-122"/>
              <a:sym typeface="+mn-ea"/>
            </a:endParaRPr>
          </a:p>
          <a:p>
            <a:pPr indent="457200" algn="just" fontAlgn="auto">
              <a:lnSpc>
                <a:spcPct val="150000"/>
              </a:lnSpc>
              <a:buFont typeface="Arial" panose="020B0604020202020204" pitchFamily="34" charset="0"/>
              <a:buNone/>
            </a:pPr>
            <a:r>
              <a:rPr lang="zh-CN" altLang="en-US" sz="1600" dirty="0">
                <a:latin typeface="微软雅黑" panose="020B0503020204020204" charset="-122"/>
                <a:ea typeface="微软雅黑" panose="020B0503020204020204" charset="-122"/>
                <a:sym typeface="+mn-ea"/>
              </a:rPr>
              <a:t>100种卷积核就有100个Feature Map。这100个Feature Map就组成了一层神经元。</a:t>
            </a:r>
            <a:endParaRPr lang="zh-CN" altLang="zh-CN" sz="1600" dirty="0">
              <a:ea typeface="宋体" panose="02010600030101010101" pitchFamily="2" charset="-122"/>
              <a:sym typeface="+mn-ea"/>
            </a:endParaRPr>
          </a:p>
        </p:txBody>
      </p:sp>
      <p:pic>
        <p:nvPicPr>
          <p:cNvPr id="93" name="图片 93" descr="C:\Users\Administrator\AppData\Local\youdao\ynote\images\FC0167C2A8C04B1E8602882A6E0F0064\1365562217_2880.jpeg"/>
          <p:cNvPicPr>
            <a:picLocks noChangeAspect="1" noChangeArrowheads="1"/>
          </p:cNvPicPr>
          <p:nvPr/>
        </p:nvPicPr>
        <p:blipFill>
          <a:blip r:embed="rId1" cstate="print"/>
          <a:srcRect/>
          <a:stretch>
            <a:fillRect/>
          </a:stretch>
        </p:blipFill>
        <p:spPr>
          <a:xfrm>
            <a:off x="1505585" y="2783840"/>
            <a:ext cx="9221470" cy="3780790"/>
          </a:xfrm>
          <a:prstGeom prst="rect">
            <a:avLst/>
          </a:prstGeom>
          <a:noFill/>
          <a:ln w="9525">
            <a:noFill/>
            <a:miter lim="8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池化（pooling）</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14120"/>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indent="0" algn="just" fontAlgn="auto">
              <a:lnSpc>
                <a:spcPct val="150000"/>
              </a:lnSpc>
              <a:buFont typeface="Arial" panose="020B0604020202020204" pitchFamily="34" charset="0"/>
              <a:buNone/>
            </a:pPr>
            <a:r>
              <a:rPr lang="zh-CN" altLang="en-US" sz="1800">
                <a:latin typeface="微软雅黑" panose="020B0503020204020204" charset="-122"/>
                <a:ea typeface="微软雅黑" panose="020B0503020204020204" charset="-122"/>
                <a:sym typeface="+mn-ea"/>
              </a:rPr>
              <a:t>原理：根据图像局部相关的原理，图像某个邻域内只需要一个像素点就能表达整个区域的信息，</a:t>
            </a:r>
            <a:endParaRPr lang="zh-CN" altLang="en-US" sz="1800">
              <a:solidFill>
                <a:schemeClr val="tx1"/>
              </a:solidFill>
              <a:latin typeface="微软雅黑" panose="020B0503020204020204" charset="-122"/>
              <a:ea typeface="微软雅黑" panose="020B0503020204020204" charset="-122"/>
            </a:endParaRPr>
          </a:p>
          <a:p>
            <a:pPr indent="0" algn="just" fontAlgn="auto">
              <a:lnSpc>
                <a:spcPct val="150000"/>
              </a:lnSpc>
              <a:buFont typeface="Arial" panose="020B0604020202020204" pitchFamily="34" charset="0"/>
              <a:buNone/>
            </a:pPr>
            <a:r>
              <a:rPr lang="zh-CN" altLang="en-US" sz="1800">
                <a:latin typeface="微软雅黑" panose="020B0503020204020204" charset="-122"/>
                <a:ea typeface="微软雅黑" panose="020B0503020204020204" charset="-122"/>
                <a:sym typeface="+mn-ea"/>
              </a:rPr>
              <a:t>也称为混合、下采样。</a:t>
            </a:r>
            <a:endParaRPr lang="zh-CN" altLang="zh-CN" sz="1800" dirty="0">
              <a:ea typeface="宋体" panose="02010600030101010101" pitchFamily="2" charset="-122"/>
              <a:sym typeface="+mn-ea"/>
            </a:endParaRPr>
          </a:p>
        </p:txBody>
      </p:sp>
      <p:grpSp>
        <p:nvGrpSpPr>
          <p:cNvPr id="6" name="组合 5"/>
          <p:cNvGrpSpPr/>
          <p:nvPr/>
        </p:nvGrpSpPr>
        <p:grpSpPr>
          <a:xfrm>
            <a:off x="1564641" y="2655571"/>
            <a:ext cx="9140825" cy="3150235"/>
            <a:chOff x="5" y="5853"/>
            <a:chExt cx="14395" cy="4961"/>
          </a:xfrm>
        </p:grpSpPr>
        <p:pic>
          <p:nvPicPr>
            <p:cNvPr id="10243" name="图片 7"/>
            <p:cNvPicPr>
              <a:picLocks noChangeAspect="1"/>
            </p:cNvPicPr>
            <p:nvPr/>
          </p:nvPicPr>
          <p:blipFill>
            <a:blip r:embed="rId1" cstate="print"/>
            <a:stretch>
              <a:fillRect/>
            </a:stretch>
          </p:blipFill>
          <p:spPr>
            <a:xfrm>
              <a:off x="6918" y="7326"/>
              <a:ext cx="7483" cy="3488"/>
            </a:xfrm>
            <a:prstGeom prst="rect">
              <a:avLst/>
            </a:prstGeom>
            <a:noFill/>
            <a:ln w="9525">
              <a:noFill/>
            </a:ln>
          </p:spPr>
        </p:pic>
        <p:pic>
          <p:nvPicPr>
            <p:cNvPr id="10244" name="图片 8"/>
            <p:cNvPicPr>
              <a:picLocks noChangeAspect="1"/>
            </p:cNvPicPr>
            <p:nvPr/>
          </p:nvPicPr>
          <p:blipFill>
            <a:blip r:embed="rId2" cstate="print"/>
            <a:stretch>
              <a:fillRect/>
            </a:stretch>
          </p:blipFill>
          <p:spPr>
            <a:xfrm>
              <a:off x="5" y="5853"/>
              <a:ext cx="6913" cy="4961"/>
            </a:xfrm>
            <a:prstGeom prst="rect">
              <a:avLst/>
            </a:prstGeom>
            <a:noFill/>
            <a:ln w="9525">
              <a:noFill/>
            </a:ln>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CNN的结构</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90345"/>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indent="0" algn="just" fontAlgn="auto">
              <a:lnSpc>
                <a:spcPct val="150000"/>
              </a:lnSpc>
              <a:buFont typeface="Arial" panose="020B0604020202020204" pitchFamily="34" charset="0"/>
              <a:buNone/>
            </a:pPr>
            <a:r>
              <a:rPr lang="en-US" altLang="zh-CN" sz="1800">
                <a:latin typeface="微软雅黑" panose="020B0503020204020204" charset="-122"/>
                <a:ea typeface="微软雅黑" panose="020B0503020204020204" charset="-122"/>
                <a:sym typeface="+mn-ea"/>
              </a:rPr>
              <a:t>CNN的网络层分为</a:t>
            </a:r>
            <a:r>
              <a:rPr lang="zh-CN" altLang="en-US" sz="1800">
                <a:latin typeface="微软雅黑" panose="020B0503020204020204" charset="-122"/>
                <a:ea typeface="微软雅黑" panose="020B0503020204020204" charset="-122"/>
                <a:sym typeface="+mn-ea"/>
              </a:rPr>
              <a:t>：</a:t>
            </a:r>
            <a:endParaRPr lang="zh-CN" altLang="en-US" sz="1800">
              <a:latin typeface="微软雅黑" panose="020B0503020204020204" charset="-122"/>
              <a:ea typeface="微软雅黑" panose="020B0503020204020204" charset="-122"/>
              <a:sym typeface="+mn-ea"/>
            </a:endParaRPr>
          </a:p>
          <a:p>
            <a:pPr indent="0" algn="just" fontAlgn="auto">
              <a:lnSpc>
                <a:spcPct val="150000"/>
              </a:lnSpc>
              <a:buFont typeface="Arial" panose="020B0604020202020204" pitchFamily="34" charset="0"/>
              <a:buNone/>
            </a:pPr>
            <a:r>
              <a:rPr lang="en-US" altLang="zh-CN" sz="1800" b="1">
                <a:latin typeface="微软雅黑" panose="020B0503020204020204" charset="-122"/>
                <a:ea typeface="微软雅黑" panose="020B0503020204020204" charset="-122"/>
                <a:sym typeface="+mn-ea"/>
              </a:rPr>
              <a:t>卷积层</a:t>
            </a:r>
            <a:r>
              <a:rPr lang="zh-CN" altLang="en-US" sz="1800">
                <a:latin typeface="微软雅黑" panose="020B0503020204020204" charset="-122"/>
                <a:ea typeface="微软雅黑" panose="020B0503020204020204" charset="-122"/>
                <a:sym typeface="+mn-ea"/>
              </a:rPr>
              <a:t>，</a:t>
            </a:r>
            <a:r>
              <a:rPr lang="en-US" altLang="zh-CN" sz="1800">
                <a:latin typeface="微软雅黑" panose="020B0503020204020204" charset="-122"/>
                <a:ea typeface="微软雅黑" panose="020B0503020204020204" charset="-122"/>
                <a:sym typeface="+mn-ea"/>
              </a:rPr>
              <a:t>C*</a:t>
            </a:r>
            <a:r>
              <a:rPr lang="zh-CN" altLang="en-US" sz="1800">
                <a:latin typeface="微软雅黑" panose="020B0503020204020204" charset="-122"/>
                <a:ea typeface="微软雅黑" panose="020B0503020204020204" charset="-122"/>
                <a:sym typeface="+mn-ea"/>
              </a:rPr>
              <a:t>，特征提取层，得到特征图，目的是使原信号特征增强，并且降低噪音；</a:t>
            </a:r>
            <a:endParaRPr lang="zh-CN" altLang="en-US" sz="1800">
              <a:latin typeface="微软雅黑" panose="020B0503020204020204" charset="-122"/>
              <a:ea typeface="微软雅黑" panose="020B0503020204020204" charset="-122"/>
              <a:sym typeface="+mn-ea"/>
            </a:endParaRPr>
          </a:p>
          <a:p>
            <a:pPr indent="0" algn="just" fontAlgn="auto">
              <a:lnSpc>
                <a:spcPct val="150000"/>
              </a:lnSpc>
              <a:buFont typeface="Arial" panose="020B0604020202020204" pitchFamily="34" charset="0"/>
              <a:buNone/>
            </a:pPr>
            <a:r>
              <a:rPr lang="zh-CN" altLang="en-US" sz="1800" b="1">
                <a:latin typeface="微软雅黑" panose="020B0503020204020204" charset="-122"/>
                <a:ea typeface="微软雅黑" panose="020B0503020204020204" charset="-122"/>
                <a:sym typeface="+mn-ea"/>
              </a:rPr>
              <a:t>池化</a:t>
            </a:r>
            <a:r>
              <a:rPr lang="en-US" altLang="zh-CN" sz="1800" b="1">
                <a:latin typeface="微软雅黑" panose="020B0503020204020204" charset="-122"/>
                <a:ea typeface="微软雅黑" panose="020B0503020204020204" charset="-122"/>
                <a:sym typeface="+mn-ea"/>
              </a:rPr>
              <a:t>层</a:t>
            </a:r>
            <a:r>
              <a:rPr lang="zh-CN" altLang="en-US" sz="1800">
                <a:latin typeface="微软雅黑" panose="020B0503020204020204" charset="-122"/>
                <a:ea typeface="微软雅黑" panose="020B0503020204020204" charset="-122"/>
                <a:sym typeface="+mn-ea"/>
              </a:rPr>
              <a:t>，S</a:t>
            </a:r>
            <a:r>
              <a:rPr lang="en-US" altLang="zh-CN" sz="1800">
                <a:latin typeface="微软雅黑" panose="020B0503020204020204" charset="-122"/>
                <a:ea typeface="微软雅黑" panose="020B0503020204020204" charset="-122"/>
                <a:sym typeface="+mn-ea"/>
              </a:rPr>
              <a:t>*</a:t>
            </a:r>
            <a:r>
              <a:rPr lang="zh-CN" altLang="en-US" sz="1800">
                <a:latin typeface="微软雅黑" panose="020B0503020204020204" charset="-122"/>
                <a:ea typeface="微软雅黑" panose="020B0503020204020204" charset="-122"/>
                <a:sym typeface="+mn-ea"/>
              </a:rPr>
              <a:t>，特征映射层，将C</a:t>
            </a:r>
            <a:r>
              <a:rPr lang="en-US" altLang="zh-CN" sz="1800">
                <a:latin typeface="微软雅黑" panose="020B0503020204020204" charset="-122"/>
                <a:ea typeface="微软雅黑" panose="020B0503020204020204" charset="-122"/>
                <a:sym typeface="+mn-ea"/>
              </a:rPr>
              <a:t>*</a:t>
            </a:r>
            <a:r>
              <a:rPr lang="zh-CN" altLang="en-US" sz="1800">
                <a:latin typeface="微软雅黑" panose="020B0503020204020204" charset="-122"/>
                <a:ea typeface="微软雅黑" panose="020B0503020204020204" charset="-122"/>
                <a:sym typeface="+mn-ea"/>
              </a:rPr>
              <a:t>层多个像素变为一个像素，目的是在保留有用信息的同时，尽可能减少数据量</a:t>
            </a:r>
            <a:endParaRPr lang="zh-CN" altLang="en-US" sz="1800">
              <a:solidFill>
                <a:schemeClr val="tx1"/>
              </a:solidFill>
              <a:latin typeface="微软雅黑" panose="020B0503020204020204" charset="-122"/>
              <a:ea typeface="微软雅黑" panose="020B0503020204020204" charset="-122"/>
            </a:endParaRPr>
          </a:p>
          <a:p>
            <a:pPr indent="0" algn="just" fontAlgn="auto">
              <a:lnSpc>
                <a:spcPct val="150000"/>
              </a:lnSpc>
              <a:buFont typeface="Arial" panose="020B0604020202020204" pitchFamily="34" charset="0"/>
              <a:buNone/>
            </a:pPr>
            <a:endParaRPr lang="zh-CN" altLang="zh-CN" sz="1800" dirty="0">
              <a:ea typeface="宋体" panose="02010600030101010101" pitchFamily="2" charset="-122"/>
              <a:sym typeface="+mn-ea"/>
            </a:endParaRPr>
          </a:p>
        </p:txBody>
      </p:sp>
      <p:pic>
        <p:nvPicPr>
          <p:cNvPr id="5" name="图片 1"/>
          <p:cNvPicPr>
            <a:picLocks noChangeAspect="1"/>
          </p:cNvPicPr>
          <p:nvPr/>
        </p:nvPicPr>
        <p:blipFill>
          <a:blip r:embed="rId1" cstate="print"/>
          <a:srcRect b="22086"/>
          <a:stretch>
            <a:fillRect/>
          </a:stretch>
        </p:blipFill>
        <p:spPr>
          <a:xfrm>
            <a:off x="3042286" y="3966210"/>
            <a:ext cx="6106795" cy="234061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CNN的结构</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417830" y="1356995"/>
            <a:ext cx="5561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indent="0" algn="just" fontAlgn="auto">
              <a:lnSpc>
                <a:spcPct val="150000"/>
              </a:lnSpc>
              <a:buFont typeface="Arial" panose="020B0604020202020204" pitchFamily="34" charset="0"/>
              <a:buNone/>
            </a:pPr>
            <a:r>
              <a:rPr lang="zh-CN" altLang="en-US" sz="1600" dirty="0">
                <a:sym typeface="+mn-ea"/>
              </a:rPr>
              <a:t>CNN的网络结构：</a:t>
            </a:r>
            <a:endParaRPr lang="zh-CN" altLang="en-US" sz="1600" dirty="0">
              <a:sym typeface="+mn-ea"/>
            </a:endParaRPr>
          </a:p>
          <a:p>
            <a:pPr marL="0" algn="just" fontAlgn="auto">
              <a:lnSpc>
                <a:spcPct val="150000"/>
              </a:lnSpc>
            </a:pPr>
            <a:r>
              <a:rPr lang="zh-CN" altLang="en-US" sz="1600" dirty="0">
                <a:sym typeface="+mn-ea"/>
              </a:rPr>
              <a:t>输入层，Input，输入可以是灰度图像或RGB彩色图像（三通道）。对于输入的图像像素分量为 [0, 255]，为了计算方便一般需要归一化（如果使用sigmoid激活函数，会归一化到[0, 1]，如果使用tanh激活函数，则归一化到[-1, 1]）</a:t>
            </a:r>
            <a:endParaRPr lang="zh-CN" altLang="en-US" sz="1600" dirty="0">
              <a:sym typeface="+mn-ea"/>
            </a:endParaRPr>
          </a:p>
          <a:p>
            <a:pPr marL="0" algn="just" fontAlgn="auto">
              <a:lnSpc>
                <a:spcPct val="150000"/>
              </a:lnSpc>
            </a:pPr>
            <a:r>
              <a:rPr lang="zh-CN" altLang="en-US" sz="1600" dirty="0">
                <a:sym typeface="+mn-ea"/>
              </a:rPr>
              <a:t>卷积层，C*，特征提取层，得到特征图，目的是使原信号特征增强，并且降低噪音；</a:t>
            </a:r>
            <a:endParaRPr lang="zh-CN" altLang="en-US" sz="1600" dirty="0">
              <a:sym typeface="+mn-ea"/>
            </a:endParaRPr>
          </a:p>
          <a:p>
            <a:pPr marL="0" algn="just" fontAlgn="auto">
              <a:lnSpc>
                <a:spcPct val="150000"/>
              </a:lnSpc>
            </a:pPr>
            <a:r>
              <a:rPr lang="zh-CN" altLang="en-US" sz="1600" dirty="0">
                <a:sym typeface="+mn-ea"/>
              </a:rPr>
              <a:t>池化层，S*，特征映射层，将C*层多个像素变为一个像素，目的是在保留有用信息的同时，尽可能减少数据量</a:t>
            </a:r>
            <a:endParaRPr lang="zh-CN" altLang="en-US" sz="1600" dirty="0">
              <a:sym typeface="+mn-ea"/>
            </a:endParaRPr>
          </a:p>
          <a:p>
            <a:pPr marL="0" algn="just" fontAlgn="auto">
              <a:lnSpc>
                <a:spcPct val="150000"/>
              </a:lnSpc>
            </a:pPr>
            <a:r>
              <a:rPr lang="zh-CN" altLang="en-US" sz="1600" dirty="0"/>
              <a:t>光栅化：为了与传统的多层感知器MLP全连接</a:t>
            </a:r>
            <a:endParaRPr lang="zh-CN" altLang="en-US" sz="1600" dirty="0">
              <a:sym typeface="+mn-ea"/>
            </a:endParaRPr>
          </a:p>
          <a:p>
            <a:pPr marL="0" algn="just" fontAlgn="auto">
              <a:lnSpc>
                <a:spcPct val="150000"/>
              </a:lnSpc>
            </a:pPr>
            <a:r>
              <a:rPr lang="zh-CN" altLang="en-US" sz="1600" dirty="0"/>
              <a:t>多层感知器(MLP)：最后一层为分类器，多分类使用Softmax，二分类可以使用Logistic Regression</a:t>
            </a:r>
            <a:endParaRPr lang="zh-CN" altLang="en-US" sz="1600" dirty="0"/>
          </a:p>
        </p:txBody>
      </p:sp>
      <p:pic>
        <p:nvPicPr>
          <p:cNvPr id="5" name="图片 1"/>
          <p:cNvPicPr>
            <a:picLocks noChangeAspect="1"/>
          </p:cNvPicPr>
          <p:nvPr/>
        </p:nvPicPr>
        <p:blipFill>
          <a:blip r:embed="rId1" cstate="print"/>
          <a:srcRect b="22086"/>
          <a:stretch>
            <a:fillRect/>
          </a:stretch>
        </p:blipFill>
        <p:spPr>
          <a:xfrm>
            <a:off x="6120766" y="2157095"/>
            <a:ext cx="6106795" cy="234061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CNN的结构</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90345"/>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fontAlgn="auto">
              <a:lnSpc>
                <a:spcPct val="150000"/>
              </a:lnSpc>
              <a:buNone/>
            </a:pPr>
            <a:r>
              <a:rPr lang="zh-CN" altLang="en-US" sz="1800" b="1" dirty="0">
                <a:sym typeface="+mn-ea"/>
              </a:rPr>
              <a:t>卷积过程包括：</a:t>
            </a:r>
            <a:r>
              <a:rPr lang="zh-CN" altLang="en-US" sz="1800" dirty="0">
                <a:sym typeface="+mn-ea"/>
              </a:rPr>
              <a:t>用一个可训练的滤波器</a:t>
            </a:r>
            <a:r>
              <a:rPr lang="en-US" altLang="zh-CN" sz="1800" dirty="0">
                <a:sym typeface="+mn-ea"/>
              </a:rPr>
              <a:t>f</a:t>
            </a:r>
            <a:r>
              <a:rPr lang="en-US" altLang="zh-CN" sz="1800" baseline="-25000" dirty="0">
                <a:sym typeface="+mn-ea"/>
              </a:rPr>
              <a:t>x</a:t>
            </a:r>
            <a:r>
              <a:rPr lang="zh-CN" altLang="en-US" sz="1800" dirty="0">
                <a:sym typeface="+mn-ea"/>
              </a:rPr>
              <a:t>去卷积一个输入的图像（第一阶段是输入的图像，后面的阶段就是卷积特征图），然后加一个偏置</a:t>
            </a:r>
            <a:r>
              <a:rPr lang="en-US" altLang="zh-CN" sz="1800" dirty="0">
                <a:sym typeface="+mn-ea"/>
              </a:rPr>
              <a:t>b</a:t>
            </a:r>
            <a:r>
              <a:rPr lang="en-US" altLang="zh-CN" sz="1800" baseline="-25000" dirty="0">
                <a:sym typeface="+mn-ea"/>
              </a:rPr>
              <a:t>x</a:t>
            </a:r>
            <a:r>
              <a:rPr lang="zh-CN" altLang="en-US" sz="1800" dirty="0">
                <a:sym typeface="+mn-ea"/>
              </a:rPr>
              <a:t>，得到卷积层</a:t>
            </a:r>
            <a:r>
              <a:rPr lang="en-US" altLang="zh-CN" sz="1800" dirty="0">
                <a:sym typeface="+mn-ea"/>
              </a:rPr>
              <a:t>C</a:t>
            </a:r>
            <a:r>
              <a:rPr lang="en-US" altLang="zh-CN" sz="1800" baseline="-25000" dirty="0">
                <a:sym typeface="+mn-ea"/>
              </a:rPr>
              <a:t>x</a:t>
            </a:r>
            <a:endParaRPr lang="en-US" altLang="zh-CN" sz="1800" dirty="0"/>
          </a:p>
          <a:p>
            <a:pPr marL="0" indent="0" algn="just" fontAlgn="auto">
              <a:lnSpc>
                <a:spcPct val="150000"/>
              </a:lnSpc>
              <a:buNone/>
            </a:pPr>
            <a:r>
              <a:rPr lang="zh-CN" altLang="en-US" sz="1800" b="1" dirty="0">
                <a:sym typeface="+mn-ea"/>
              </a:rPr>
              <a:t>下采样过程包括：</a:t>
            </a:r>
            <a:r>
              <a:rPr lang="zh-CN" altLang="en-US" sz="1800" dirty="0">
                <a:sym typeface="+mn-ea"/>
              </a:rPr>
              <a:t>每邻域四个像素求和变为一个像素，然后通过标量</a:t>
            </a:r>
            <a:r>
              <a:rPr lang="en-US" altLang="zh-CN" sz="1800" dirty="0">
                <a:sym typeface="+mn-ea"/>
              </a:rPr>
              <a:t>W</a:t>
            </a:r>
            <a:r>
              <a:rPr lang="en-US" altLang="zh-CN" sz="1800" baseline="-25000" dirty="0">
                <a:sym typeface="+mn-ea"/>
              </a:rPr>
              <a:t>x+1</a:t>
            </a:r>
            <a:r>
              <a:rPr lang="zh-CN" altLang="en-US" sz="1800" dirty="0">
                <a:sym typeface="+mn-ea"/>
              </a:rPr>
              <a:t>加权，再增加偏置</a:t>
            </a:r>
            <a:r>
              <a:rPr lang="en-US" altLang="zh-CN" sz="1800" dirty="0">
                <a:sym typeface="+mn-ea"/>
              </a:rPr>
              <a:t>b</a:t>
            </a:r>
            <a:r>
              <a:rPr lang="en-US" altLang="zh-CN" sz="1800" baseline="-25000" dirty="0">
                <a:sym typeface="+mn-ea"/>
              </a:rPr>
              <a:t>x+1</a:t>
            </a:r>
            <a:r>
              <a:rPr lang="zh-CN" altLang="en-US" sz="1800" dirty="0">
                <a:sym typeface="+mn-ea"/>
              </a:rPr>
              <a:t>，然后通过一个</a:t>
            </a:r>
            <a:r>
              <a:rPr lang="en-US" altLang="zh-CN" sz="1800" dirty="0">
                <a:sym typeface="+mn-ea"/>
              </a:rPr>
              <a:t>sigmoid</a:t>
            </a:r>
            <a:r>
              <a:rPr lang="zh-CN" altLang="en-US" sz="1800" dirty="0">
                <a:sym typeface="+mn-ea"/>
              </a:rPr>
              <a:t>激活函数，产生一个缩小四倍的特征映射图</a:t>
            </a:r>
            <a:r>
              <a:rPr lang="en-US" altLang="zh-CN" sz="1800" dirty="0">
                <a:sym typeface="+mn-ea"/>
              </a:rPr>
              <a:t>S</a:t>
            </a:r>
            <a:r>
              <a:rPr lang="en-US" altLang="zh-CN" sz="1800" baseline="-25000" dirty="0">
                <a:sym typeface="+mn-ea"/>
              </a:rPr>
              <a:t>x+1</a:t>
            </a:r>
            <a:endParaRPr lang="zh-CN" altLang="en-US" sz="1800" dirty="0"/>
          </a:p>
          <a:p>
            <a:pPr indent="0" algn="just" fontAlgn="auto">
              <a:lnSpc>
                <a:spcPct val="150000"/>
              </a:lnSpc>
              <a:buFont typeface="Arial" panose="020B0604020202020204" pitchFamily="34" charset="0"/>
              <a:buNone/>
            </a:pPr>
            <a:endParaRPr lang="zh-CN" altLang="en-US" sz="1800">
              <a:solidFill>
                <a:schemeClr val="tx1"/>
              </a:solidFill>
              <a:latin typeface="微软雅黑" panose="020B0503020204020204" charset="-122"/>
              <a:ea typeface="微软雅黑" panose="020B0503020204020204" charset="-122"/>
            </a:endParaRPr>
          </a:p>
          <a:p>
            <a:pPr indent="0" algn="just" fontAlgn="auto">
              <a:lnSpc>
                <a:spcPct val="150000"/>
              </a:lnSpc>
              <a:buFont typeface="Arial" panose="020B0604020202020204" pitchFamily="34" charset="0"/>
              <a:buNone/>
            </a:pPr>
            <a:endParaRPr lang="zh-CN" altLang="zh-CN" sz="1800" dirty="0">
              <a:ea typeface="宋体" panose="02010600030101010101" pitchFamily="2" charset="-122"/>
              <a:sym typeface="+mn-ea"/>
            </a:endParaRPr>
          </a:p>
        </p:txBody>
      </p:sp>
      <p:pic>
        <p:nvPicPr>
          <p:cNvPr id="13315" name="Picture 2" descr="http://img.my.csdn.net/uploads/201304/10/1365562371_3221.jpg"/>
          <p:cNvPicPr>
            <a:picLocks noChangeAspect="1"/>
          </p:cNvPicPr>
          <p:nvPr/>
        </p:nvPicPr>
        <p:blipFill>
          <a:blip r:embed="rId1" cstate="print"/>
          <a:stretch>
            <a:fillRect/>
          </a:stretch>
        </p:blipFill>
        <p:spPr>
          <a:xfrm>
            <a:off x="1889125" y="4030980"/>
            <a:ext cx="8682355" cy="266954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光栅化</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90345"/>
            <a:ext cx="10357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fontAlgn="auto">
              <a:lnSpc>
                <a:spcPct val="150000"/>
              </a:lnSpc>
              <a:buNone/>
            </a:pPr>
            <a:r>
              <a:rPr lang="zh-CN" altLang="en-US" sz="1800" dirty="0">
                <a:sym typeface="+mn-ea"/>
              </a:rPr>
              <a:t>光栅化（Rasterization），为了与传统的</a:t>
            </a:r>
            <a:r>
              <a:rPr lang="en-US" altLang="zh-CN" sz="1800" dirty="0">
                <a:sym typeface="+mn-ea"/>
              </a:rPr>
              <a:t>MLP</a:t>
            </a:r>
            <a:r>
              <a:rPr lang="zh-CN" altLang="en-US" sz="1800" dirty="0">
                <a:ea typeface="宋体" panose="02010600030101010101" pitchFamily="2" charset="-122"/>
                <a:sym typeface="+mn-ea"/>
              </a:rPr>
              <a:t>（</a:t>
            </a:r>
            <a:r>
              <a:rPr lang="zh-CN" altLang="en-US" sz="1800" dirty="0">
                <a:sym typeface="+mn-ea"/>
              </a:rPr>
              <a:t>多层感知机）全连接，把上一层的所有Feature Map的每个像素依次展开，排成一列</a:t>
            </a:r>
            <a:endParaRPr lang="zh-CN" altLang="en-US" sz="1800" dirty="0"/>
          </a:p>
          <a:p>
            <a:pPr marL="0" indent="0" algn="just" fontAlgn="auto">
              <a:lnSpc>
                <a:spcPct val="150000"/>
              </a:lnSpc>
              <a:buNone/>
            </a:pPr>
            <a:r>
              <a:rPr lang="zh-CN" altLang="en-US" sz="1800" dirty="0">
                <a:sym typeface="+mn-ea"/>
              </a:rPr>
              <a:t>图像经过下采样后，得到的是一系列的特征图，而多层感知器接受的输入是一个向量，所以需要将这些特征图中的像素依次取出，排列成一个向量</a:t>
            </a:r>
            <a:endParaRPr lang="zh-CN" altLang="en-US" sz="1800" dirty="0">
              <a:sym typeface="+mn-ea"/>
            </a:endParaRPr>
          </a:p>
          <a:p>
            <a:pPr indent="0" algn="just" fontAlgn="auto">
              <a:lnSpc>
                <a:spcPct val="150000"/>
              </a:lnSpc>
              <a:buFont typeface="Arial" panose="020B0604020202020204" pitchFamily="34" charset="0"/>
              <a:buNone/>
            </a:pPr>
            <a:endParaRPr lang="zh-CN" altLang="en-US" sz="1800">
              <a:solidFill>
                <a:schemeClr val="tx1"/>
              </a:solidFill>
              <a:latin typeface="微软雅黑" panose="020B0503020204020204" charset="-122"/>
              <a:ea typeface="微软雅黑" panose="020B0503020204020204" charset="-122"/>
            </a:endParaRPr>
          </a:p>
          <a:p>
            <a:pPr indent="0" algn="just" fontAlgn="auto">
              <a:lnSpc>
                <a:spcPct val="150000"/>
              </a:lnSpc>
              <a:buFont typeface="Arial" panose="020B0604020202020204" pitchFamily="34" charset="0"/>
              <a:buNone/>
            </a:pPr>
            <a:endParaRPr lang="zh-CN" altLang="zh-CN" sz="1800" dirty="0">
              <a:ea typeface="宋体" panose="02010600030101010101" pitchFamily="2" charset="-122"/>
              <a:sym typeface="+mn-ea"/>
            </a:endParaRPr>
          </a:p>
        </p:txBody>
      </p:sp>
      <p:pic>
        <p:nvPicPr>
          <p:cNvPr id="5" name="图片 2"/>
          <p:cNvPicPr>
            <a:picLocks noChangeAspect="1"/>
          </p:cNvPicPr>
          <p:nvPr>
            <p:custDataLst>
              <p:tags r:id="rId1"/>
            </p:custDataLst>
          </p:nvPr>
        </p:nvPicPr>
        <p:blipFill>
          <a:blip r:embed="rId2" cstate="print"/>
          <a:srcRect b="13398"/>
          <a:stretch>
            <a:fillRect/>
          </a:stretch>
        </p:blipFill>
        <p:spPr>
          <a:xfrm>
            <a:off x="2389505" y="3361690"/>
            <a:ext cx="7412355" cy="322707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CNN的结构</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2"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卷积神经网络</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卷积神经网络就是让权重在不同位置共享的神经网络</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局部区域圈起来的所有节点会被连接到下一层的一个节点上</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卷积核，称为</a:t>
            </a:r>
            <a:r>
              <a:rPr lang="en-US" altLang="zh-CN" sz="1600" dirty="0">
                <a:ea typeface="宋体" panose="02010600030101010101" pitchFamily="2" charset="-122"/>
                <a:sym typeface="+mn-ea"/>
              </a:rPr>
              <a:t> kernel 或 </a:t>
            </a:r>
            <a:r>
              <a:rPr lang="en-US" altLang="zh-CN" sz="1600" dirty="0">
                <a:ea typeface="宋体" panose="02010600030101010101" pitchFamily="2" charset="-122"/>
                <a:sym typeface="+mn-ea"/>
              </a:rPr>
              <a:t>filter </a:t>
            </a:r>
            <a:r>
              <a:rPr lang="en-US" altLang="zh-CN" sz="1600" dirty="0">
                <a:ea typeface="宋体" panose="02010600030101010101" pitchFamily="2" charset="-122"/>
                <a:sym typeface="+mn-ea"/>
              </a:rPr>
              <a:t>或 feature detector</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filter的范围叫做filter size，</a:t>
            </a:r>
            <a:r>
              <a:rPr lang="zh-CN" altLang="en-US" sz="1600" dirty="0">
                <a:ea typeface="宋体" panose="02010600030101010101" pitchFamily="2" charset="-122"/>
                <a:sym typeface="+mn-ea"/>
              </a:rPr>
              <a:t>比如 </a:t>
            </a:r>
            <a:r>
              <a:rPr lang="en-US" altLang="zh-CN" sz="1600" dirty="0">
                <a:ea typeface="宋体" panose="02010600030101010101" pitchFamily="2" charset="-122"/>
                <a:sym typeface="+mn-ea"/>
              </a:rPr>
              <a:t>2x2</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898640" y="1259840"/>
            <a:ext cx="4743450" cy="4572000"/>
          </a:xfrm>
          <a:prstGeom prst="rect">
            <a:avLst/>
          </a:prstGeom>
        </p:spPr>
      </p:pic>
      <p:sp>
        <p:nvSpPr>
          <p:cNvPr id="4" name="Content Placeholder 2"/>
          <p:cNvSpPr txBox="1">
            <a:spLocks noGrp="1"/>
          </p:cNvSpPr>
          <p:nvPr/>
        </p:nvSpPr>
        <p:spPr>
          <a:xfrm>
            <a:off x="8571230" y="5831840"/>
            <a:ext cx="3495040" cy="5549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input                  hidden                 output</a:t>
            </a:r>
            <a:endParaRPr lang="en-US" altLang="zh-CN" sz="1600" dirty="0">
              <a:ea typeface="宋体" panose="02010600030101010101" pitchFamily="2" charset="-122"/>
              <a:sym typeface="+mn-ea"/>
            </a:endParaRPr>
          </a:p>
        </p:txBody>
      </p:sp>
      <p:sp>
        <p:nvSpPr>
          <p:cNvPr id="25" name="下箭头 24"/>
          <p:cNvSpPr/>
          <p:nvPr/>
        </p:nvSpPr>
        <p:spPr>
          <a:xfrm rot="10800000">
            <a:off x="7076440" y="244451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Content Placeholder 2"/>
          <p:cNvSpPr txBox="1">
            <a:spLocks noGrp="1"/>
          </p:cNvSpPr>
          <p:nvPr/>
        </p:nvSpPr>
        <p:spPr>
          <a:xfrm>
            <a:off x="6939280" y="1985010"/>
            <a:ext cx="944880" cy="4406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kernel</a:t>
            </a:r>
            <a:endParaRPr lang="en-US" altLang="zh-CN" sz="1600" dirty="0">
              <a:ea typeface="宋体" panose="02010600030101010101" pitchFamily="2" charset="-122"/>
              <a:sym typeface="+mn-ea"/>
            </a:endParaRPr>
          </a:p>
        </p:txBody>
      </p:sp>
      <p:graphicFrame>
        <p:nvGraphicFramePr>
          <p:cNvPr id="24" name="对象 -2147482616"/>
          <p:cNvGraphicFramePr>
            <a:graphicFrameLocks noChangeAspect="1"/>
          </p:cNvGraphicFramePr>
          <p:nvPr/>
        </p:nvGraphicFramePr>
        <p:xfrm>
          <a:off x="847725" y="4067493"/>
          <a:ext cx="979170" cy="951865"/>
        </p:xfrm>
        <a:graphic>
          <a:graphicData uri="http://schemas.openxmlformats.org/presentationml/2006/ole">
            <mc:AlternateContent xmlns:mc="http://schemas.openxmlformats.org/markup-compatibility/2006">
              <mc:Choice xmlns:v="urn:schemas-microsoft-com:vml" Requires="v">
                <p:oleObj spid="_x0000_s27" name="" r:id="rId2" imgW="634365" imgH="482600" progId="Equation.KSEE3">
                  <p:embed/>
                </p:oleObj>
              </mc:Choice>
              <mc:Fallback>
                <p:oleObj name="" r:id="rId2" imgW="634365" imgH="482600" progId="Equation.KSEE3">
                  <p:embed/>
                  <p:pic>
                    <p:nvPicPr>
                      <p:cNvPr id="0" name="图片 3075"/>
                      <p:cNvPicPr/>
                      <p:nvPr/>
                    </p:nvPicPr>
                    <p:blipFill>
                      <a:blip r:embed="rId3"/>
                      <a:stretch>
                        <a:fillRect/>
                      </a:stretch>
                    </p:blipFill>
                    <p:spPr>
                      <a:xfrm>
                        <a:off x="847725" y="4067493"/>
                        <a:ext cx="979170" cy="95186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2166620" y="4279900"/>
          <a:ext cx="3953510" cy="451485"/>
        </p:xfrm>
        <a:graphic>
          <a:graphicData uri="http://schemas.openxmlformats.org/presentationml/2006/ole">
            <mc:AlternateContent xmlns:mc="http://schemas.openxmlformats.org/markup-compatibility/2006">
              <mc:Choice xmlns:v="urn:schemas-microsoft-com:vml" Requires="v">
                <p:oleObj spid="_x0000_s9" name="" r:id="rId4" imgW="2108200" imgH="228600" progId="Equation.KSEE3">
                  <p:embed/>
                </p:oleObj>
              </mc:Choice>
              <mc:Fallback>
                <p:oleObj name="" r:id="rId4" imgW="2108200" imgH="228600" progId="Equation.KSEE3">
                  <p:embed/>
                  <p:pic>
                    <p:nvPicPr>
                      <p:cNvPr id="0" name="图片 3075"/>
                      <p:cNvPicPr/>
                      <p:nvPr/>
                    </p:nvPicPr>
                    <p:blipFill>
                      <a:blip r:embed="rId5"/>
                      <a:stretch>
                        <a:fillRect/>
                      </a:stretch>
                    </p:blipFill>
                    <p:spPr>
                      <a:xfrm>
                        <a:off x="2166620" y="4279900"/>
                        <a:ext cx="3953510" cy="451485"/>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838200" y="4913630"/>
          <a:ext cx="3726815" cy="1856105"/>
        </p:xfrm>
        <a:graphic>
          <a:graphicData uri="http://schemas.openxmlformats.org/presentationml/2006/ole">
            <mc:AlternateContent xmlns:mc="http://schemas.openxmlformats.org/markup-compatibility/2006">
              <mc:Choice xmlns:v="urn:schemas-microsoft-com:vml" Requires="v">
                <p:oleObj spid="_x0000_s11" name="" r:id="rId6" imgW="1600200" imgH="939800" progId="Equation.KSEE3">
                  <p:embed/>
                </p:oleObj>
              </mc:Choice>
              <mc:Fallback>
                <p:oleObj name="" r:id="rId6" imgW="1600200" imgH="939800" progId="Equation.KSEE3">
                  <p:embed/>
                  <p:pic>
                    <p:nvPicPr>
                      <p:cNvPr id="0" name="图片 3075"/>
                      <p:cNvPicPr/>
                      <p:nvPr/>
                    </p:nvPicPr>
                    <p:blipFill>
                      <a:blip r:embed="rId7"/>
                      <a:stretch>
                        <a:fillRect/>
                      </a:stretch>
                    </p:blipFill>
                    <p:spPr>
                      <a:xfrm>
                        <a:off x="838200" y="4913630"/>
                        <a:ext cx="3726815" cy="1856105"/>
                      </a:xfrm>
                      <a:prstGeom prst="rect">
                        <a:avLst/>
                      </a:prstGeom>
                      <a:noFill/>
                      <a:ln w="38100">
                        <a:noFill/>
                        <a:miter/>
                      </a:ln>
                    </p:spPr>
                  </p:pic>
                </p:oleObj>
              </mc:Fallback>
            </mc:AlternateContent>
          </a:graphicData>
        </a:graphic>
      </p:graphicFrame>
      <p:sp>
        <p:nvSpPr>
          <p:cNvPr id="12" name="文本框 11"/>
          <p:cNvSpPr txBox="1"/>
          <p:nvPr/>
        </p:nvSpPr>
        <p:spPr>
          <a:xfrm>
            <a:off x="5078095" y="5380990"/>
            <a:ext cx="292481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当filter扫描到其他位置计算输出节点</a:t>
            </a: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yi</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时，</a:t>
            </a: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w1,w2,w3,w4</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以及</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b0</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是共用的</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CNN的结构</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2"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卷积神经网络</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feature detector计算后得到的粉红色区域叫做一个Convolved Feature 或 Activation Map 或 Feature Map</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二维卷积可以处理二维数据</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.Conv2d(self, in_channels, out_channels, kernel_size, stride=1, padding=0, dilation=1, groups=1, bias=True))</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in_channel:　输入数据的通道数，例RGB图片通道数为3</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out_channel: 输出数据的通道数，根据模型调整</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kennel_size: 卷积核大小，可以是int，或tuple</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kennel_size=2</a:t>
            </a:r>
            <a:r>
              <a:rPr lang="zh-CN" altLang="zh-CN" sz="1600" dirty="0">
                <a:ea typeface="宋体" panose="02010600030101010101" pitchFamily="2" charset="-122"/>
                <a:sym typeface="+mn-ea"/>
              </a:rPr>
              <a:t>，代表</a:t>
            </a:r>
            <a:r>
              <a:rPr lang="en-US" altLang="zh-CN" sz="1600" dirty="0">
                <a:ea typeface="宋体" panose="02010600030101010101" pitchFamily="2" charset="-122"/>
                <a:sym typeface="+mn-ea"/>
              </a:rPr>
              <a:t>卷积大小(2,2)</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kennel_size=（2,3），</a:t>
            </a:r>
            <a:r>
              <a:rPr lang="zh-CN" altLang="zh-CN" sz="1600" dirty="0">
                <a:ea typeface="宋体" panose="02010600030101010101" pitchFamily="2" charset="-122"/>
                <a:sym typeface="+mn-ea"/>
              </a:rPr>
              <a:t>代表</a:t>
            </a:r>
            <a:r>
              <a:rPr lang="en-US" altLang="zh-CN" sz="1600" dirty="0">
                <a:ea typeface="宋体" panose="02010600030101010101" pitchFamily="2" charset="-122"/>
                <a:sym typeface="+mn-ea"/>
              </a:rPr>
              <a:t>卷积大小 (2,3)</a:t>
            </a:r>
            <a:endParaRPr lang="en-US" altLang="zh-CN" sz="1600" dirty="0">
              <a:ea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6892925" y="1733550"/>
            <a:ext cx="4629150" cy="3324225"/>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CNN的结构</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2"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To DO</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Feature Map</a:t>
            </a:r>
            <a:r>
              <a:rPr lang="zh-CN" altLang="zh-CN" sz="1600" dirty="0">
                <a:ea typeface="宋体" panose="02010600030101010101" pitchFamily="2" charset="-122"/>
                <a:sym typeface="+mn-ea"/>
              </a:rPr>
              <a:t>计算</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image = np.array([[1,1,1,0,0],</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[0,1,1,1,0],</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[0,0,1,1,1],</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[0,0,1,1,0],</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[0,1,1,0,0]])</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filter_1 = np.array([[1, 0, 1],</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[0, 1, 0], </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[1, 0, 1]])</a:t>
            </a:r>
            <a:endParaRPr lang="en-US" altLang="zh-CN" sz="1600" dirty="0">
              <a:ea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6892925" y="1733550"/>
            <a:ext cx="4629150" cy="3324225"/>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卷积网络可视化</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2"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卷积神经网络</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CNN</a:t>
            </a:r>
            <a:r>
              <a:rPr lang="zh-CN" altLang="en-US" sz="1600" dirty="0">
                <a:ea typeface="宋体" panose="02010600030101010101" pitchFamily="2" charset="-122"/>
                <a:sym typeface="+mn-ea"/>
              </a:rPr>
              <a:t>学习可以帮我们进行特征提取，比如</a:t>
            </a:r>
            <a:r>
              <a:rPr lang="en-US" altLang="zh-CN" sz="1600" dirty="0">
                <a:ea typeface="宋体" panose="02010600030101010101" pitchFamily="2" charset="-122"/>
                <a:sym typeface="+mn-ea"/>
              </a:rPr>
              <a:t>我们</a:t>
            </a:r>
            <a:r>
              <a:rPr lang="zh-CN" altLang="en-US" sz="1600" dirty="0">
                <a:ea typeface="宋体" panose="02010600030101010101" pitchFamily="2" charset="-122"/>
                <a:sym typeface="+mn-ea"/>
              </a:rPr>
              <a:t>想要</a:t>
            </a:r>
            <a:r>
              <a:rPr lang="en-US" altLang="zh-CN" sz="1600" dirty="0">
                <a:ea typeface="宋体" panose="02010600030101010101" pitchFamily="2" charset="-122"/>
                <a:sym typeface="+mn-ea"/>
              </a:rPr>
              <a:t>区分人脸和狗头，那么通过CNN学习，背景部位的激活度基本很少</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CNN layer</a:t>
            </a:r>
            <a:r>
              <a:rPr lang="zh-CN" altLang="en-US" sz="1600" dirty="0">
                <a:ea typeface="宋体" panose="02010600030101010101" pitchFamily="2" charset="-122"/>
                <a:sym typeface="+mn-ea"/>
              </a:rPr>
              <a:t>越多，学习到的特征越高阶</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layer 1、layer 2学习到的特征基本上是颜色、边缘等低层特征</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layer 3开始稍微变得复杂，学习到的是纹理特征，比如网格纹理</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layer 4学习到的是比较有区别性的特征，比如狗头</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layer 5学习到的则是完整的，具有辨别性关键特征</a:t>
            </a:r>
            <a:endParaRPr lang="en-US" altLang="zh-CN" sz="16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6388100" y="1502410"/>
            <a:ext cx="5803900" cy="4440555"/>
          </a:xfrm>
          <a:prstGeom prst="rect">
            <a:avLst/>
          </a:prstGeom>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卷积网络可视化</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2"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zh-CN" altLang="en-US" sz="1600" dirty="0">
                <a:ea typeface="宋体" panose="02010600030101010101" pitchFamily="2" charset="-122"/>
                <a:sym typeface="+mn-ea"/>
              </a:rPr>
              <a:t>定义</a:t>
            </a: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组滤波器，</a:t>
            </a:r>
            <a:r>
              <a:rPr lang="en-US" altLang="zh-CN" sz="1600" dirty="0">
                <a:ea typeface="宋体" panose="02010600030101010101" pitchFamily="2" charset="-122"/>
                <a:sym typeface="+mn-ea"/>
              </a:rPr>
              <a:t>filter</a:t>
            </a:r>
            <a:r>
              <a:rPr lang="zh-CN" altLang="zh-CN" sz="1600" dirty="0">
                <a:ea typeface="宋体" panose="02010600030101010101" pitchFamily="2" charset="-122"/>
                <a:sym typeface="+mn-ea"/>
              </a:rPr>
              <a:t>后进行可视化</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filter_vals = np.array([</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  [-1, -1, 1, 1],</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  [-1, -1, 1, 1],</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  [-1, -1, 1, 1],</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  [-1, -1, 1, 1]</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 定义滤波器 filters</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filter_1 = filter_vals</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filter_2 = -filter_1</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filter_3 = filter_1.T</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filter_4 = -filter_3</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filters = np.array([filter_1, filter_2, filter_3, filter_4])</a:t>
            </a:r>
            <a:endParaRPr lang="en-US" alt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5801360" y="2970530"/>
            <a:ext cx="6048375" cy="1628775"/>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卷积网络可视化</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2" name="Content Placeholder 2"/>
          <p:cNvSpPr txBox="1">
            <a:spLocks noGrp="1"/>
          </p:cNvSpPr>
          <p:nvPr/>
        </p:nvSpPr>
        <p:spPr>
          <a:xfrm>
            <a:off x="598805" y="110934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400" dirty="0">
                <a:ea typeface="宋体" panose="02010600030101010101" pitchFamily="2" charset="-122"/>
                <a:sym typeface="+mn-ea"/>
              </a:rPr>
              <a:t>class Net(nn.Module):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def __init__(self, weight):</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super(Net, self).__init__()</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使用4个固定的fiters，初始化卷积层的权重</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k_height, k_width = weight.shape[2:] # 4, 4</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这里有4个grayscale filters</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self.conv = nn.Conv2d(1, 4, kernel_size=(k_height, k_width), bias=False)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初始化卷积层权重</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self.conv.weight = torch.nn.Parameter(weight)       </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self.pool = nn.MaxPool2d(2, 2) </a:t>
            </a:r>
            <a:r>
              <a:rPr sz="1400" dirty="0">
                <a:ea typeface="宋体" panose="02010600030101010101" pitchFamily="2" charset="-122"/>
                <a:sym typeface="+mn-ea"/>
              </a:rPr>
              <a:t># 定义池化层</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def forward(self, x):</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计算卷积层，激活层，池化层输出</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conv_x = self.conv(x)</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activated_x = F.relu(conv_x)</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pooled_x = self.pool(activated_x)</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返回三层输出结果</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return conv_x, activated_x, pooled_x    </a:t>
            </a:r>
            <a:endParaRPr sz="14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761480" y="1222375"/>
            <a:ext cx="4893945" cy="5477510"/>
          </a:xfrm>
          <a:prstGeom prst="rect">
            <a:avLst/>
          </a:prstGeom>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dirty="0">
                <a:ea typeface="宋体" panose="02010600030101010101" pitchFamily="2" charset="-122"/>
                <a:sym typeface="+mn-ea"/>
              </a:rPr>
              <a:t>Batch Normalization(BN)</a:t>
            </a:r>
            <a:endParaRPr dirty="0">
              <a:ea typeface="宋体" panose="02010600030101010101" pitchFamily="2" charset="-122"/>
              <a:sym typeface="+mn-ea"/>
            </a:endParaRPr>
          </a:p>
        </p:txBody>
      </p:sp>
      <p:sp>
        <p:nvSpPr>
          <p:cNvPr id="131" name="Content Placeholder 2"/>
          <p:cNvSpPr txBox="1">
            <a:spLocks noGrp="1"/>
          </p:cNvSpPr>
          <p:nvPr/>
        </p:nvSpPr>
        <p:spPr>
          <a:xfrm>
            <a:off x="798830" y="1480820"/>
            <a:ext cx="58178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Batch Normalization(BN)</a:t>
            </a:r>
            <a:r>
              <a:rPr lang="zh-CN" altLang="en-US"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Batch Normalization: Accelerating Deep Network Training by Reducing Internal Covariate Shift</a:t>
            </a:r>
            <a:r>
              <a:rPr lang="en-US" sz="1600" dirty="0">
                <a:solidFill>
                  <a:schemeClr val="tx1"/>
                </a:solidFill>
                <a:latin typeface="+mn-ea"/>
                <a:sym typeface="+mn-ea"/>
              </a:rPr>
              <a:t>, 2015 </a:t>
            </a:r>
            <a:r>
              <a:rPr sz="1600" dirty="0">
                <a:solidFill>
                  <a:schemeClr val="tx1"/>
                </a:solidFill>
                <a:latin typeface="+mn-ea"/>
                <a:sym typeface="+mn-ea"/>
              </a:rPr>
              <a:t>https://arxiv.org/pdf/1502.03167.pdf</a:t>
            </a:r>
            <a:endParaRPr sz="1600" dirty="0">
              <a:solidFill>
                <a:schemeClr val="tx1"/>
              </a:solidFill>
              <a:latin typeface="+mn-ea"/>
              <a:sym typeface="+mn-ea"/>
            </a:endParaRPr>
          </a:p>
          <a:p>
            <a:pPr fontAlgn="auto">
              <a:lnSpc>
                <a:spcPct val="150000"/>
              </a:lnSpc>
            </a:pPr>
            <a:r>
              <a:rPr lang="en-US" sz="1600" dirty="0">
                <a:solidFill>
                  <a:schemeClr val="tx1"/>
                </a:solidFill>
                <a:latin typeface="+mn-ea"/>
                <a:sym typeface="+mn-ea"/>
              </a:rPr>
              <a:t>BN</a:t>
            </a:r>
            <a:r>
              <a:rPr sz="1600" dirty="0">
                <a:solidFill>
                  <a:schemeClr val="tx1"/>
                </a:solidFill>
                <a:latin typeface="+mn-ea"/>
                <a:sym typeface="+mn-ea"/>
              </a:rPr>
              <a:t>算法目前已经被大量应用</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网络训练过程中参数不断改变导致后续每一层输入的分布也发生变化，而学习的过程又要使每一层适应输入的分布，因此我们不得不降低学习率、小心地初始化</a:t>
            </a:r>
            <a:endParaRPr sz="1600" dirty="0">
              <a:solidFill>
                <a:schemeClr val="tx1"/>
              </a:solidFill>
              <a:latin typeface="+mn-ea"/>
              <a:sym typeface="+mn-ea"/>
            </a:endParaRPr>
          </a:p>
          <a:p>
            <a:pPr fontAlgn="auto">
              <a:lnSpc>
                <a:spcPct val="150000"/>
              </a:lnSpc>
            </a:pPr>
            <a:r>
              <a:rPr lang="zh-CN" sz="1600" dirty="0">
                <a:solidFill>
                  <a:schemeClr val="tx1"/>
                </a:solidFill>
                <a:latin typeface="+mn-ea"/>
                <a:ea typeface="宋体" panose="02010600030101010101" pitchFamily="2" charset="-122"/>
                <a:sym typeface="+mn-ea"/>
              </a:rPr>
              <a:t>一</a:t>
            </a:r>
            <a:r>
              <a:rPr sz="1600" dirty="0">
                <a:solidFill>
                  <a:schemeClr val="tx1"/>
                </a:solidFill>
                <a:latin typeface="+mn-ea"/>
                <a:sym typeface="+mn-ea"/>
              </a:rPr>
              <a:t>般在训练网络的时会将输入减去均值，有些</a:t>
            </a:r>
            <a:r>
              <a:rPr lang="zh-CN" sz="1600" dirty="0">
                <a:solidFill>
                  <a:schemeClr val="tx1"/>
                </a:solidFill>
                <a:latin typeface="+mn-ea"/>
                <a:ea typeface="宋体" panose="02010600030101010101" pitchFamily="2" charset="-122"/>
                <a:sym typeface="+mn-ea"/>
              </a:rPr>
              <a:t>时候</a:t>
            </a:r>
            <a:r>
              <a:rPr sz="1600" dirty="0">
                <a:solidFill>
                  <a:schemeClr val="tx1"/>
                </a:solidFill>
                <a:latin typeface="+mn-ea"/>
                <a:sym typeface="+mn-ea"/>
              </a:rPr>
              <a:t>会对输入做白化等操作，目的是为了加快训练</a:t>
            </a:r>
            <a:r>
              <a:rPr lang="zh-CN" sz="1600" dirty="0">
                <a:solidFill>
                  <a:schemeClr val="tx1"/>
                </a:solidFill>
                <a:latin typeface="+mn-ea"/>
                <a:ea typeface="宋体" panose="02010600030101010101" pitchFamily="2" charset="-122"/>
                <a:sym typeface="+mn-ea"/>
              </a:rPr>
              <a:t>（</a:t>
            </a:r>
            <a:r>
              <a:rPr lang="en-US" altLang="zh-CN" sz="1600" dirty="0">
                <a:solidFill>
                  <a:schemeClr val="tx1"/>
                </a:solidFill>
                <a:latin typeface="+mn-ea"/>
                <a:ea typeface="宋体" panose="02010600030101010101" pitchFamily="2" charset="-122"/>
                <a:sym typeface="+mn-ea"/>
              </a:rPr>
              <a:t>Thinking </a:t>
            </a:r>
            <a:r>
              <a:rPr sz="1600" dirty="0">
                <a:solidFill>
                  <a:schemeClr val="tx1"/>
                </a:solidFill>
                <a:latin typeface="+mn-ea"/>
                <a:sym typeface="+mn-ea"/>
              </a:rPr>
              <a:t>为什么减均值、白化可以加快训练</a:t>
            </a:r>
            <a:r>
              <a:rPr lang="zh-CN"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marL="0" indent="0" fontAlgn="auto">
              <a:lnSpc>
                <a:spcPct val="150000"/>
              </a:lnSpc>
              <a:buNone/>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9" name="对象 8"/>
          <p:cNvGraphicFramePr/>
          <p:nvPr/>
        </p:nvGraphicFramePr>
        <p:xfrm>
          <a:off x="6822440" y="1529715"/>
          <a:ext cx="5013960" cy="2202180"/>
        </p:xfrm>
        <a:graphic>
          <a:graphicData uri="http://schemas.openxmlformats.org/presentationml/2006/ole">
            <mc:AlternateContent xmlns:mc="http://schemas.openxmlformats.org/markup-compatibility/2006">
              <mc:Choice xmlns:v="urn:schemas-microsoft-com:vml" Requires="v">
                <p:oleObj spid="_x0000_s10" name="" r:id="rId1" imgW="5010150" imgH="2200275" progId="Paint.Picture">
                  <p:embed/>
                </p:oleObj>
              </mc:Choice>
              <mc:Fallback>
                <p:oleObj name="" r:id="rId1" imgW="5010150" imgH="2200275" progId="Paint.Picture">
                  <p:embed/>
                  <p:pic>
                    <p:nvPicPr>
                      <p:cNvPr id="0" name="图片 9"/>
                      <p:cNvPicPr/>
                      <p:nvPr/>
                    </p:nvPicPr>
                    <p:blipFill>
                      <a:blip r:embed="rId2"/>
                      <a:stretch>
                        <a:fillRect/>
                      </a:stretch>
                    </p:blipFill>
                    <p:spPr>
                      <a:xfrm>
                        <a:off x="6822440" y="1529715"/>
                        <a:ext cx="5013960" cy="2202180"/>
                      </a:xfrm>
                      <a:prstGeom prst="rect">
                        <a:avLst/>
                      </a:prstGeom>
                    </p:spPr>
                  </p:pic>
                </p:oleObj>
              </mc:Fallback>
            </mc:AlternateContent>
          </a:graphicData>
        </a:graphic>
      </p:graphicFrame>
      <p:graphicFrame>
        <p:nvGraphicFramePr>
          <p:cNvPr id="11" name="对象 10"/>
          <p:cNvGraphicFramePr/>
          <p:nvPr/>
        </p:nvGraphicFramePr>
        <p:xfrm>
          <a:off x="6764655" y="4199255"/>
          <a:ext cx="5147945" cy="2211705"/>
        </p:xfrm>
        <a:graphic>
          <a:graphicData uri="http://schemas.openxmlformats.org/presentationml/2006/ole">
            <mc:AlternateContent xmlns:mc="http://schemas.openxmlformats.org/markup-compatibility/2006">
              <mc:Choice xmlns:v="urn:schemas-microsoft-com:vml" Requires="v">
                <p:oleObj spid="_x0000_s12" name="" r:id="rId3" imgW="5143500" imgH="2209800" progId="Paint.Picture">
                  <p:embed/>
                </p:oleObj>
              </mc:Choice>
              <mc:Fallback>
                <p:oleObj name="" r:id="rId3" imgW="5143500" imgH="2209800" progId="Paint.Picture">
                  <p:embed/>
                  <p:pic>
                    <p:nvPicPr>
                      <p:cNvPr id="0" name="图片 11"/>
                      <p:cNvPicPr/>
                      <p:nvPr/>
                    </p:nvPicPr>
                    <p:blipFill>
                      <a:blip r:embed="rId4"/>
                      <a:stretch>
                        <a:fillRect/>
                      </a:stretch>
                    </p:blipFill>
                    <p:spPr>
                      <a:xfrm>
                        <a:off x="6764655" y="4199255"/>
                        <a:ext cx="5147945" cy="2211705"/>
                      </a:xfrm>
                      <a:prstGeom prst="rect">
                        <a:avLst/>
                      </a:prstGeom>
                    </p:spPr>
                  </p:pic>
                </p:oleObj>
              </mc:Fallback>
            </mc:AlternateContent>
          </a:graphicData>
        </a:graphic>
      </p:graphicFrame>
      <p:sp>
        <p:nvSpPr>
          <p:cNvPr id="13" name="Content Placeholder 2"/>
          <p:cNvSpPr txBox="1">
            <a:spLocks noGrp="1"/>
          </p:cNvSpPr>
          <p:nvPr/>
        </p:nvSpPr>
        <p:spPr>
          <a:xfrm>
            <a:off x="7902575" y="3608070"/>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4" name="Content Placeholder 2"/>
          <p:cNvSpPr txBox="1">
            <a:spLocks noGrp="1"/>
          </p:cNvSpPr>
          <p:nvPr/>
        </p:nvSpPr>
        <p:spPr>
          <a:xfrm>
            <a:off x="10497185" y="3617595"/>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B</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5" name="Content Placeholder 2"/>
          <p:cNvSpPr txBox="1">
            <a:spLocks noGrp="1"/>
          </p:cNvSpPr>
          <p:nvPr/>
        </p:nvSpPr>
        <p:spPr>
          <a:xfrm>
            <a:off x="7889240" y="6296660"/>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6" name="Content Placeholder 2"/>
          <p:cNvSpPr txBox="1">
            <a:spLocks noGrp="1"/>
          </p:cNvSpPr>
          <p:nvPr/>
        </p:nvSpPr>
        <p:spPr>
          <a:xfrm>
            <a:off x="10554335" y="6296660"/>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5"/>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dirty="0">
                <a:ea typeface="宋体" panose="02010600030101010101" pitchFamily="2" charset="-122"/>
                <a:sym typeface="+mn-ea"/>
              </a:rPr>
              <a:t>Batch Normalization(BN)</a:t>
            </a:r>
            <a:endParaRPr dirty="0">
              <a:ea typeface="宋体" panose="02010600030101010101" pitchFamily="2" charset="-122"/>
              <a:sym typeface="+mn-ea"/>
            </a:endParaRPr>
          </a:p>
        </p:txBody>
      </p:sp>
      <p:sp>
        <p:nvSpPr>
          <p:cNvPr id="131" name="Content Placeholder 2"/>
          <p:cNvSpPr txBox="1">
            <a:spLocks noGrp="1"/>
          </p:cNvSpPr>
          <p:nvPr/>
        </p:nvSpPr>
        <p:spPr>
          <a:xfrm>
            <a:off x="798830" y="1480820"/>
            <a:ext cx="58178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Batch Normalization(BN)</a:t>
            </a:r>
            <a:r>
              <a:rPr lang="zh-CN" altLang="en-US"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fontAlgn="auto">
              <a:lnSpc>
                <a:spcPct val="150000"/>
              </a:lnSpc>
            </a:pPr>
            <a:r>
              <a:rPr lang="en-US" sz="1600" dirty="0">
                <a:solidFill>
                  <a:schemeClr val="tx1"/>
                </a:solidFill>
                <a:latin typeface="+mn-ea"/>
                <a:sym typeface="+mn-ea"/>
              </a:rPr>
              <a:t>B</a:t>
            </a:r>
            <a:r>
              <a:rPr sz="1600" dirty="0">
                <a:solidFill>
                  <a:schemeClr val="tx1"/>
                </a:solidFill>
                <a:latin typeface="+mn-ea"/>
                <a:sym typeface="+mn-ea"/>
              </a:rPr>
              <a:t>N就是通过一定的规范化手段，把每层神经网络任意神经元　这个输入值的分布强行拉回到均值为0方差为1的标准正态分布</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使得非线性变换函数的输入值落入对输入比较敏感的区域，</a:t>
            </a:r>
            <a:r>
              <a:rPr lang="zh-CN" sz="1600" dirty="0">
                <a:solidFill>
                  <a:schemeClr val="tx1"/>
                </a:solidFill>
                <a:latin typeface="+mn-ea"/>
                <a:ea typeface="宋体" panose="02010600030101010101" pitchFamily="2" charset="-122"/>
                <a:sym typeface="+mn-ea"/>
              </a:rPr>
              <a:t>从而</a:t>
            </a:r>
            <a:r>
              <a:rPr sz="1600" dirty="0">
                <a:solidFill>
                  <a:schemeClr val="tx1"/>
                </a:solidFill>
                <a:latin typeface="+mn-ea"/>
                <a:sym typeface="+mn-ea"/>
              </a:rPr>
              <a:t>避免梯度消失问题。这样输入的小变化就会导致损失函数较大的变化</a:t>
            </a:r>
            <a:r>
              <a:rPr lang="zh-CN" sz="1600" dirty="0">
                <a:solidFill>
                  <a:schemeClr val="tx1"/>
                </a:solidFill>
                <a:latin typeface="+mn-ea"/>
                <a:ea typeface="宋体" panose="02010600030101010101" pitchFamily="2" charset="-122"/>
                <a:sym typeface="+mn-ea"/>
              </a:rPr>
              <a:t>（使得</a:t>
            </a:r>
            <a:r>
              <a:rPr sz="1600" dirty="0">
                <a:solidFill>
                  <a:schemeClr val="tx1"/>
                </a:solidFill>
                <a:latin typeface="+mn-ea"/>
                <a:sym typeface="+mn-ea"/>
              </a:rPr>
              <a:t>梯度变大，避免梯度消失问题产生</a:t>
            </a:r>
            <a:r>
              <a:rPr lang="zh-CN" sz="1600" dirty="0">
                <a:solidFill>
                  <a:schemeClr val="tx1"/>
                </a:solidFill>
                <a:latin typeface="+mn-ea"/>
                <a:ea typeface="宋体" panose="02010600030101010101" pitchFamily="2" charset="-122"/>
                <a:sym typeface="+mn-ea"/>
              </a:rPr>
              <a:t>），同时也让</a:t>
            </a:r>
            <a:r>
              <a:rPr sz="1600" dirty="0">
                <a:solidFill>
                  <a:schemeClr val="tx1"/>
                </a:solidFill>
                <a:latin typeface="+mn-ea"/>
                <a:sym typeface="+mn-ea"/>
              </a:rPr>
              <a:t>收敛速度</a:t>
            </a:r>
            <a:r>
              <a:rPr lang="zh-CN" sz="1600" dirty="0">
                <a:solidFill>
                  <a:schemeClr val="tx1"/>
                </a:solidFill>
                <a:latin typeface="+mn-ea"/>
                <a:ea typeface="宋体" panose="02010600030101010101" pitchFamily="2" charset="-122"/>
                <a:sym typeface="+mn-ea"/>
              </a:rPr>
              <a:t>更</a:t>
            </a:r>
            <a:r>
              <a:rPr sz="1600" dirty="0">
                <a:solidFill>
                  <a:schemeClr val="tx1"/>
                </a:solidFill>
                <a:latin typeface="+mn-ea"/>
                <a:sym typeface="+mn-ea"/>
              </a:rPr>
              <a:t>快，加快训练速度</a:t>
            </a:r>
            <a:endParaRPr sz="1600" dirty="0">
              <a:solidFill>
                <a:schemeClr val="tx1"/>
              </a:solidFill>
              <a:latin typeface="+mn-ea"/>
              <a:sym typeface="+mn-ea"/>
            </a:endParaRPr>
          </a:p>
          <a:p>
            <a:pPr fontAlgn="auto">
              <a:lnSpc>
                <a:spcPct val="150000"/>
              </a:lnSpc>
            </a:pPr>
            <a:endParaRPr sz="1600" dirty="0">
              <a:solidFill>
                <a:schemeClr val="tx1"/>
              </a:solidFill>
              <a:latin typeface="+mn-ea"/>
              <a:sym typeface="+mn-ea"/>
            </a:endParaRPr>
          </a:p>
        </p:txBody>
      </p:sp>
      <p:graphicFrame>
        <p:nvGraphicFramePr>
          <p:cNvPr id="9" name="对象 8"/>
          <p:cNvGraphicFramePr/>
          <p:nvPr/>
        </p:nvGraphicFramePr>
        <p:xfrm>
          <a:off x="6822440" y="1529715"/>
          <a:ext cx="5013960" cy="2202180"/>
        </p:xfrm>
        <a:graphic>
          <a:graphicData uri="http://schemas.openxmlformats.org/presentationml/2006/ole">
            <mc:AlternateContent xmlns:mc="http://schemas.openxmlformats.org/markup-compatibility/2006">
              <mc:Choice xmlns:v="urn:schemas-microsoft-com:vml" Requires="v">
                <p:oleObj spid="_x0000_s10" name="" r:id="rId1" imgW="5010150" imgH="2200275" progId="Paint.Picture">
                  <p:embed/>
                </p:oleObj>
              </mc:Choice>
              <mc:Fallback>
                <p:oleObj name="" r:id="rId1" imgW="5010150" imgH="2200275" progId="Paint.Picture">
                  <p:embed/>
                  <p:pic>
                    <p:nvPicPr>
                      <p:cNvPr id="0" name="图片 9"/>
                      <p:cNvPicPr/>
                      <p:nvPr/>
                    </p:nvPicPr>
                    <p:blipFill>
                      <a:blip r:embed="rId2"/>
                      <a:stretch>
                        <a:fillRect/>
                      </a:stretch>
                    </p:blipFill>
                    <p:spPr>
                      <a:xfrm>
                        <a:off x="6822440" y="1529715"/>
                        <a:ext cx="5013960" cy="2202180"/>
                      </a:xfrm>
                      <a:prstGeom prst="rect">
                        <a:avLst/>
                      </a:prstGeom>
                    </p:spPr>
                  </p:pic>
                </p:oleObj>
              </mc:Fallback>
            </mc:AlternateContent>
          </a:graphicData>
        </a:graphic>
      </p:graphicFrame>
      <p:graphicFrame>
        <p:nvGraphicFramePr>
          <p:cNvPr id="11" name="对象 10"/>
          <p:cNvGraphicFramePr/>
          <p:nvPr/>
        </p:nvGraphicFramePr>
        <p:xfrm>
          <a:off x="6764655" y="4199255"/>
          <a:ext cx="5147945" cy="2211705"/>
        </p:xfrm>
        <a:graphic>
          <a:graphicData uri="http://schemas.openxmlformats.org/presentationml/2006/ole">
            <mc:AlternateContent xmlns:mc="http://schemas.openxmlformats.org/markup-compatibility/2006">
              <mc:Choice xmlns:v="urn:schemas-microsoft-com:vml" Requires="v">
                <p:oleObj spid="_x0000_s12" name="" r:id="rId3" imgW="5143500" imgH="2209800" progId="Paint.Picture">
                  <p:embed/>
                </p:oleObj>
              </mc:Choice>
              <mc:Fallback>
                <p:oleObj name="" r:id="rId3" imgW="5143500" imgH="2209800" progId="Paint.Picture">
                  <p:embed/>
                  <p:pic>
                    <p:nvPicPr>
                      <p:cNvPr id="0" name="图片 11"/>
                      <p:cNvPicPr/>
                      <p:nvPr/>
                    </p:nvPicPr>
                    <p:blipFill>
                      <a:blip r:embed="rId4"/>
                      <a:stretch>
                        <a:fillRect/>
                      </a:stretch>
                    </p:blipFill>
                    <p:spPr>
                      <a:xfrm>
                        <a:off x="6764655" y="4199255"/>
                        <a:ext cx="5147945" cy="2211705"/>
                      </a:xfrm>
                      <a:prstGeom prst="rect">
                        <a:avLst/>
                      </a:prstGeom>
                    </p:spPr>
                  </p:pic>
                </p:oleObj>
              </mc:Fallback>
            </mc:AlternateContent>
          </a:graphicData>
        </a:graphic>
      </p:graphicFrame>
      <p:sp>
        <p:nvSpPr>
          <p:cNvPr id="13" name="Content Placeholder 2"/>
          <p:cNvSpPr txBox="1">
            <a:spLocks noGrp="1"/>
          </p:cNvSpPr>
          <p:nvPr/>
        </p:nvSpPr>
        <p:spPr>
          <a:xfrm>
            <a:off x="7902575" y="3608070"/>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4" name="Content Placeholder 2"/>
          <p:cNvSpPr txBox="1">
            <a:spLocks noGrp="1"/>
          </p:cNvSpPr>
          <p:nvPr/>
        </p:nvSpPr>
        <p:spPr>
          <a:xfrm>
            <a:off x="10497185" y="3617595"/>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B</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5" name="Content Placeholder 2"/>
          <p:cNvSpPr txBox="1">
            <a:spLocks noGrp="1"/>
          </p:cNvSpPr>
          <p:nvPr/>
        </p:nvSpPr>
        <p:spPr>
          <a:xfrm>
            <a:off x="7889240" y="6296660"/>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6" name="Content Placeholder 2"/>
          <p:cNvSpPr txBox="1">
            <a:spLocks noGrp="1"/>
          </p:cNvSpPr>
          <p:nvPr/>
        </p:nvSpPr>
        <p:spPr>
          <a:xfrm>
            <a:off x="10554335" y="6296660"/>
            <a:ext cx="447675" cy="3613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5"/>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图像识别</a:t>
            </a:r>
            <a:r>
              <a:rPr lang="en-US" altLang="zh-CN" dirty="0">
                <a:sym typeface="+mn-ea"/>
              </a:rPr>
              <a:t>OverView</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3" name="文本框 2"/>
          <p:cNvSpPr txBox="1"/>
          <p:nvPr/>
        </p:nvSpPr>
        <p:spPr>
          <a:xfrm>
            <a:off x="1438275" y="1290320"/>
            <a:ext cx="9460865" cy="4643120"/>
          </a:xfrm>
          <a:prstGeom prst="rect">
            <a:avLst/>
          </a:prstGeom>
          <a:noFill/>
        </p:spPr>
        <p:txBody>
          <a:bodyPr wrap="square" lIns="136525" tIns="136525" rIns="136525" bIns="136525" rtlCol="0">
            <a:spAutoFit/>
          </a:bodyPr>
          <a:p>
            <a:pPr indent="457200" algn="just" fontAlgn="auto">
              <a:lnSpc>
                <a:spcPct val="150000"/>
              </a:lnSpc>
              <a:buFont typeface="Wingdings" panose="05000000000000000000" pitchFamily="2" charset="2"/>
              <a:buNone/>
            </a:pPr>
            <a:r>
              <a:rPr lang="zh-CN" altLang="en-US" sz="1600" dirty="0">
                <a:sym typeface="+mn-ea"/>
              </a:rPr>
              <a:t>卷积神经网络是一种受到视觉感知机制启发的深度学习结构。</a:t>
            </a:r>
            <a:r>
              <a:rPr lang="en-US" altLang="zh-CN" sz="1600" dirty="0">
                <a:sym typeface="+mn-ea"/>
              </a:rPr>
              <a:t>1959</a:t>
            </a:r>
            <a:r>
              <a:rPr lang="zh-CN" altLang="en-US" sz="1600" dirty="0">
                <a:sym typeface="+mn-ea"/>
              </a:rPr>
              <a:t>年</a:t>
            </a:r>
            <a:r>
              <a:rPr lang="en-US" altLang="zh-CN" sz="1600" dirty="0">
                <a:sym typeface="+mn-ea"/>
              </a:rPr>
              <a:t>Hubel</a:t>
            </a:r>
            <a:r>
              <a:rPr lang="zh-CN" altLang="en-US" sz="1600" dirty="0">
                <a:sym typeface="+mn-ea"/>
              </a:rPr>
              <a:t>和</a:t>
            </a:r>
            <a:r>
              <a:rPr lang="en-US" altLang="zh-CN" sz="1600" dirty="0">
                <a:sym typeface="+mn-ea"/>
              </a:rPr>
              <a:t>Wiesel</a:t>
            </a:r>
            <a:r>
              <a:rPr lang="zh-CN" altLang="en-US" sz="1600" dirty="0">
                <a:sym typeface="+mn-ea"/>
              </a:rPr>
              <a:t>发现动物的视觉皮质细胞负责在感知域内探测光照，受其启发，</a:t>
            </a:r>
            <a:r>
              <a:rPr lang="en-US" altLang="zh-CN" sz="1600" dirty="0">
                <a:sym typeface="+mn-ea"/>
              </a:rPr>
              <a:t>1980</a:t>
            </a:r>
            <a:r>
              <a:rPr lang="zh-CN" altLang="en-US" sz="1600" dirty="0">
                <a:sym typeface="+mn-ea"/>
              </a:rPr>
              <a:t>年</a:t>
            </a:r>
            <a:r>
              <a:rPr lang="en-US" altLang="zh-CN" sz="1600" dirty="0">
                <a:sym typeface="+mn-ea"/>
              </a:rPr>
              <a:t>Kunihiko Fukushima</a:t>
            </a:r>
            <a:r>
              <a:rPr lang="zh-CN" altLang="en-US" sz="1600" dirty="0">
                <a:sym typeface="+mn-ea"/>
              </a:rPr>
              <a:t>提出了一种新型认知机并被认为是</a:t>
            </a:r>
            <a:r>
              <a:rPr lang="en-US" altLang="zh-CN" sz="1600" dirty="0">
                <a:sym typeface="+mn-ea"/>
              </a:rPr>
              <a:t>CNN</a:t>
            </a:r>
            <a:r>
              <a:rPr lang="zh-CN" altLang="en-US" sz="1600" dirty="0">
                <a:sym typeface="+mn-ea"/>
              </a:rPr>
              <a:t>的先驱。</a:t>
            </a:r>
            <a:endParaRPr lang="zh-CN" altLang="en-US" sz="1600" dirty="0">
              <a:sym typeface="+mn-ea"/>
            </a:endParaRPr>
          </a:p>
          <a:p>
            <a:pPr indent="457200" algn="just" fontAlgn="auto">
              <a:lnSpc>
                <a:spcPct val="150000"/>
              </a:lnSpc>
              <a:buFont typeface="Wingdings" panose="05000000000000000000" pitchFamily="2" charset="2"/>
              <a:buNone/>
            </a:pPr>
            <a:r>
              <a:rPr lang="en-US" altLang="zh-CN" sz="1600" dirty="0">
                <a:sym typeface="+mn-ea"/>
              </a:rPr>
              <a:t>1990</a:t>
            </a:r>
            <a:r>
              <a:rPr lang="zh-CN" altLang="en-US" sz="1600" dirty="0">
                <a:sym typeface="+mn-ea"/>
              </a:rPr>
              <a:t>年，</a:t>
            </a:r>
            <a:r>
              <a:rPr lang="en-US" altLang="zh-CN" sz="1600" dirty="0">
                <a:sym typeface="+mn-ea"/>
              </a:rPr>
              <a:t>LeCun</a:t>
            </a:r>
            <a:r>
              <a:rPr lang="zh-CN" altLang="en-US" sz="1600" dirty="0">
                <a:sym typeface="+mn-ea"/>
              </a:rPr>
              <a:t>发表了一篇奠定现在</a:t>
            </a:r>
            <a:r>
              <a:rPr lang="en-US" altLang="zh-CN" sz="1600" dirty="0">
                <a:sym typeface="+mn-ea"/>
              </a:rPr>
              <a:t>CNN</a:t>
            </a:r>
            <a:r>
              <a:rPr lang="zh-CN" altLang="en-US" sz="1600" dirty="0">
                <a:sym typeface="+mn-ea"/>
              </a:rPr>
              <a:t>结构的重要文章，他们构建了一个叫做</a:t>
            </a:r>
            <a:r>
              <a:rPr lang="en-US" altLang="zh-CN" sz="1600" b="1" dirty="0">
                <a:sym typeface="+mn-ea"/>
              </a:rPr>
              <a:t>LeNet-5</a:t>
            </a:r>
            <a:r>
              <a:rPr lang="zh-CN" altLang="en-US" sz="1600" dirty="0">
                <a:sym typeface="+mn-ea"/>
              </a:rPr>
              <a:t>的多层前馈神经网络，并将其用于手写体识别。就像其他前馈神经网络，它也可以使用反向传播算法来训练。它之所以有效，是因为它能从原始图像学习到有效的特征，几乎不用对图像进行预处理。然而由于当时</a:t>
            </a:r>
            <a:r>
              <a:rPr lang="zh-CN" altLang="en-US" sz="1600" b="1" dirty="0">
                <a:sym typeface="+mn-ea"/>
              </a:rPr>
              <a:t>训练数据量的缺乏</a:t>
            </a:r>
            <a:r>
              <a:rPr lang="zh-CN" altLang="en-US" sz="1600" dirty="0">
                <a:sym typeface="+mn-ea"/>
              </a:rPr>
              <a:t>以及</a:t>
            </a:r>
            <a:r>
              <a:rPr lang="zh-CN" altLang="en-US" sz="1600" b="1" dirty="0">
                <a:sym typeface="+mn-ea"/>
              </a:rPr>
              <a:t>计算能力的不足</a:t>
            </a:r>
            <a:r>
              <a:rPr lang="zh-CN" altLang="en-US" sz="1600" dirty="0">
                <a:sym typeface="+mn-ea"/>
              </a:rPr>
              <a:t>，</a:t>
            </a:r>
            <a:r>
              <a:rPr lang="en-US" altLang="zh-CN" sz="1600" dirty="0">
                <a:sym typeface="+mn-ea"/>
              </a:rPr>
              <a:t>LeNet-5</a:t>
            </a:r>
            <a:r>
              <a:rPr lang="zh-CN" altLang="en-US" sz="1600" dirty="0">
                <a:sym typeface="+mn-ea"/>
              </a:rPr>
              <a:t>无法在复杂问题上表现的很好，比如大规模图像分类以及视频分类处理。</a:t>
            </a:r>
            <a:endParaRPr lang="zh-CN" altLang="en-US" sz="1600" dirty="0">
              <a:sym typeface="+mn-ea"/>
            </a:endParaRPr>
          </a:p>
          <a:p>
            <a:pPr indent="457200" algn="just" fontAlgn="auto">
              <a:lnSpc>
                <a:spcPct val="150000"/>
              </a:lnSpc>
              <a:buFont typeface="Wingdings" panose="05000000000000000000" pitchFamily="2" charset="2"/>
              <a:buNone/>
            </a:pPr>
            <a:r>
              <a:rPr lang="zh-CN" altLang="en-US" sz="1600" dirty="0">
                <a:sym typeface="+mn-ea"/>
              </a:rPr>
              <a:t>自</a:t>
            </a:r>
            <a:r>
              <a:rPr lang="en-US" altLang="zh-CN" sz="1600" dirty="0">
                <a:sym typeface="+mn-ea"/>
              </a:rPr>
              <a:t>2006</a:t>
            </a:r>
            <a:r>
              <a:rPr lang="zh-CN" altLang="en-US" sz="1600" dirty="0">
                <a:sym typeface="+mn-ea"/>
              </a:rPr>
              <a:t>年以来，又有很多方法被提出来以克服在训练</a:t>
            </a:r>
            <a:r>
              <a:rPr lang="en-US" altLang="zh-CN" sz="1600" dirty="0">
                <a:sym typeface="+mn-ea"/>
              </a:rPr>
              <a:t>deep CNNs</a:t>
            </a:r>
            <a:r>
              <a:rPr lang="zh-CN" altLang="en-US" sz="1600" dirty="0">
                <a:sym typeface="+mn-ea"/>
              </a:rPr>
              <a:t>时遇到的困难。其中很重要的一个是</a:t>
            </a:r>
            <a:r>
              <a:rPr lang="en-US" altLang="zh-CN" sz="1600" dirty="0">
                <a:sym typeface="+mn-ea"/>
              </a:rPr>
              <a:t>AlexNet</a:t>
            </a:r>
            <a:r>
              <a:rPr lang="zh-CN" altLang="en-US" sz="1600" dirty="0">
                <a:sym typeface="+mn-ea"/>
              </a:rPr>
              <a:t>网络，它和</a:t>
            </a:r>
            <a:r>
              <a:rPr lang="en-US" altLang="zh-CN" sz="1600" dirty="0">
                <a:sym typeface="+mn-ea"/>
              </a:rPr>
              <a:t>LeNet-5</a:t>
            </a:r>
            <a:r>
              <a:rPr lang="zh-CN" altLang="en-US" sz="1600" dirty="0">
                <a:sym typeface="+mn-ea"/>
              </a:rPr>
              <a:t>很相似，但是在图像分类任务上有了很大的提升。随着</a:t>
            </a:r>
            <a:r>
              <a:rPr lang="en-US" altLang="zh-CN" sz="1600" dirty="0">
                <a:sym typeface="+mn-ea"/>
              </a:rPr>
              <a:t>AlexNet</a:t>
            </a:r>
            <a:r>
              <a:rPr lang="zh-CN" altLang="en-US" sz="1600" dirty="0">
                <a:sym typeface="+mn-ea"/>
              </a:rPr>
              <a:t>的成功，又有很多新的神经网络被提出来以提升它的性能。</a:t>
            </a:r>
            <a:endParaRPr lang="zh-CN" altLang="en-US" sz="1600" dirty="0"/>
          </a:p>
          <a:p>
            <a:pPr indent="0">
              <a:buFont typeface="Wingdings" panose="05000000000000000000" pitchFamily="2" charset="2"/>
              <a:buNone/>
            </a:pPr>
            <a:endParaRPr lang="zh-CN" altLang="en-US" sz="2000">
              <a:latin typeface="微软雅黑" panose="020B0503020204020204" charset="-122"/>
              <a:ea typeface="微软雅黑" panose="020B0503020204020204" charset="-122"/>
              <a:sym typeface="+mn-ea"/>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图像识别</a:t>
            </a:r>
            <a:r>
              <a:rPr lang="en-US" altLang="zh-CN" dirty="0">
                <a:sym typeface="+mn-ea"/>
              </a:rPr>
              <a:t>OverView</a:t>
            </a:r>
            <a:endParaRPr lang="zh-CN" altLang="en-US" dirty="0">
              <a:sym typeface="+mn-ea"/>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3" name="文本框 2"/>
          <p:cNvSpPr txBox="1"/>
          <p:nvPr/>
        </p:nvSpPr>
        <p:spPr>
          <a:xfrm>
            <a:off x="1438275" y="1290320"/>
            <a:ext cx="9460865" cy="3966210"/>
          </a:xfrm>
          <a:prstGeom prst="rect">
            <a:avLst/>
          </a:prstGeom>
          <a:noFill/>
        </p:spPr>
        <p:txBody>
          <a:bodyPr wrap="square" lIns="136525" tIns="136525" rIns="136525" bIns="136525" rtlCol="0">
            <a:spAutoFit/>
          </a:bodyPr>
          <a:p>
            <a:pPr indent="457200" algn="just" fontAlgn="auto">
              <a:lnSpc>
                <a:spcPct val="150000"/>
              </a:lnSpc>
              <a:buFont typeface="Wingdings" panose="05000000000000000000" pitchFamily="2" charset="2"/>
              <a:buNone/>
            </a:pPr>
            <a:r>
              <a:rPr lang="zh-CN" altLang="en-US" sz="1600" dirty="0">
                <a:sym typeface="+mn-ea"/>
              </a:rPr>
              <a:t>上述这些神经网络一个很重要的趋势就是</a:t>
            </a:r>
            <a:r>
              <a:rPr lang="en-US" altLang="zh-CN" sz="1600" dirty="0">
                <a:sym typeface="+mn-ea"/>
              </a:rPr>
              <a:t>deeper</a:t>
            </a:r>
            <a:r>
              <a:rPr lang="zh-CN" altLang="en-US" sz="1600" dirty="0">
                <a:sym typeface="+mn-ea"/>
              </a:rPr>
              <a:t>，其中</a:t>
            </a:r>
            <a:r>
              <a:rPr lang="en-US" altLang="zh-CN" sz="1600" dirty="0">
                <a:sym typeface="+mn-ea"/>
              </a:rPr>
              <a:t>ResNet</a:t>
            </a:r>
            <a:r>
              <a:rPr lang="zh-CN" altLang="en-US" sz="1600" dirty="0">
                <a:sym typeface="+mn-ea"/>
              </a:rPr>
              <a:t>的深度是</a:t>
            </a:r>
            <a:r>
              <a:rPr lang="en-US" altLang="zh-CN" sz="1600" dirty="0">
                <a:sym typeface="+mn-ea"/>
              </a:rPr>
              <a:t>AlexNet</a:t>
            </a:r>
            <a:r>
              <a:rPr lang="zh-CN" altLang="en-US" sz="1600" dirty="0">
                <a:sym typeface="+mn-ea"/>
              </a:rPr>
              <a:t>的</a:t>
            </a:r>
            <a:r>
              <a:rPr lang="en-US" altLang="zh-CN" sz="1600" dirty="0">
                <a:sym typeface="+mn-ea"/>
              </a:rPr>
              <a:t>20</a:t>
            </a:r>
            <a:r>
              <a:rPr lang="zh-CN" altLang="en-US" sz="1600" dirty="0">
                <a:sym typeface="+mn-ea"/>
              </a:rPr>
              <a:t>倍，是</a:t>
            </a:r>
            <a:r>
              <a:rPr lang="en-US" altLang="zh-CN" sz="1600" dirty="0">
                <a:sym typeface="+mn-ea"/>
              </a:rPr>
              <a:t>VGGNet</a:t>
            </a:r>
            <a:r>
              <a:rPr lang="zh-CN" altLang="en-US" sz="1600" dirty="0">
                <a:sym typeface="+mn-ea"/>
              </a:rPr>
              <a:t>的</a:t>
            </a:r>
            <a:r>
              <a:rPr lang="en-US" altLang="zh-CN" sz="1600" dirty="0">
                <a:sym typeface="+mn-ea"/>
              </a:rPr>
              <a:t>8</a:t>
            </a:r>
            <a:r>
              <a:rPr lang="zh-CN" altLang="en-US" sz="1600" dirty="0">
                <a:sym typeface="+mn-ea"/>
              </a:rPr>
              <a:t>倍。随着深度的增加，网络能够更好的逼近非线性目标方程，并且能够学习到更加有效的特征。当然这也增加了模型的复杂度，使得模型很难训练并且容易过拟合。所以有很多方法被提出来用于解决</a:t>
            </a:r>
            <a:r>
              <a:rPr lang="en-US" altLang="zh-CN" sz="1600" dirty="0">
                <a:sym typeface="+mn-ea"/>
              </a:rPr>
              <a:t>CNNs</a:t>
            </a:r>
            <a:r>
              <a:rPr lang="zh-CN" altLang="en-US" sz="1600" dirty="0">
                <a:sym typeface="+mn-ea"/>
              </a:rPr>
              <a:t>的训练和过拟合问题。</a:t>
            </a:r>
            <a:endParaRPr lang="zh-CN" altLang="en-US" sz="1600" dirty="0">
              <a:sym typeface="+mn-ea"/>
            </a:endParaRPr>
          </a:p>
          <a:p>
            <a:pPr indent="457200" algn="just" fontAlgn="auto">
              <a:lnSpc>
                <a:spcPct val="150000"/>
              </a:lnSpc>
              <a:buFont typeface="Wingdings" panose="05000000000000000000" pitchFamily="2" charset="2"/>
              <a:buNone/>
            </a:pPr>
            <a:r>
              <a:rPr lang="zh-CN" altLang="en-US" sz="1600" dirty="0">
                <a:sym typeface="+mn-ea"/>
              </a:rPr>
              <a:t>和传统的前馈神经网络类似，整个网络的模型有几种因素决定。我们传统的前馈神经网络隐藏层一般是全连接的，而</a:t>
            </a:r>
            <a:r>
              <a:rPr lang="en-US" altLang="zh-CN" sz="1600" dirty="0">
                <a:sym typeface="+mn-ea"/>
              </a:rPr>
              <a:t>CNN</a:t>
            </a:r>
            <a:r>
              <a:rPr lang="zh-CN" altLang="en-US" sz="1600" dirty="0">
                <a:sym typeface="+mn-ea"/>
              </a:rPr>
              <a:t>的隐藏层又分为</a:t>
            </a:r>
            <a:r>
              <a:rPr lang="en-US" altLang="zh-CN" sz="1600" dirty="0">
                <a:sym typeface="+mn-ea"/>
              </a:rPr>
              <a:t>convolutional layer</a:t>
            </a:r>
            <a:r>
              <a:rPr lang="zh-CN" altLang="en-US" sz="1600" dirty="0">
                <a:sym typeface="+mn-ea"/>
              </a:rPr>
              <a:t>，</a:t>
            </a:r>
            <a:r>
              <a:rPr lang="en-US" altLang="zh-CN" sz="1600" dirty="0">
                <a:sym typeface="+mn-ea"/>
              </a:rPr>
              <a:t>pooling layer</a:t>
            </a:r>
            <a:r>
              <a:rPr lang="zh-CN" altLang="en-US" sz="1600" dirty="0">
                <a:sym typeface="+mn-ea"/>
              </a:rPr>
              <a:t>和最后的</a:t>
            </a:r>
            <a:r>
              <a:rPr lang="en-US" altLang="zh-CN" sz="1600" dirty="0">
                <a:sym typeface="+mn-ea"/>
              </a:rPr>
              <a:t>fully-connected layer</a:t>
            </a:r>
            <a:r>
              <a:rPr lang="zh-CN" altLang="en-US" sz="1600" dirty="0">
                <a:sym typeface="+mn-ea"/>
              </a:rPr>
              <a:t>，这些隐藏层的区别是</a:t>
            </a:r>
            <a:r>
              <a:rPr lang="en-US" altLang="zh-CN" sz="1600" dirty="0">
                <a:sym typeface="+mn-ea"/>
              </a:rPr>
              <a:t>CNN</a:t>
            </a:r>
            <a:r>
              <a:rPr lang="zh-CN" altLang="en-US" sz="1600" dirty="0">
                <a:sym typeface="+mn-ea"/>
              </a:rPr>
              <a:t>之所以为</a:t>
            </a:r>
            <a:r>
              <a:rPr lang="en-US" altLang="zh-CN" sz="1600" dirty="0">
                <a:sym typeface="+mn-ea"/>
              </a:rPr>
              <a:t>CNN</a:t>
            </a:r>
            <a:r>
              <a:rPr lang="zh-CN" altLang="en-US" sz="1600" dirty="0">
                <a:sym typeface="+mn-ea"/>
              </a:rPr>
              <a:t>的重要原因，而另外各个神经元激活函数的选择以及整个网络损失函数的选择都与</a:t>
            </a:r>
            <a:r>
              <a:rPr lang="en-US" altLang="zh-CN" sz="1600" dirty="0">
                <a:sym typeface="+mn-ea"/>
              </a:rPr>
              <a:t>FNN</a:t>
            </a:r>
            <a:r>
              <a:rPr lang="zh-CN" altLang="en-US" sz="1600" dirty="0">
                <a:sym typeface="+mn-ea"/>
              </a:rPr>
              <a:t>类似。下面我们以</a:t>
            </a:r>
            <a:r>
              <a:rPr lang="en-US" altLang="zh-CN" sz="1600" dirty="0">
                <a:sym typeface="+mn-ea"/>
              </a:rPr>
              <a:t>LeNet-5</a:t>
            </a:r>
            <a:r>
              <a:rPr lang="zh-CN" altLang="en-US" sz="1600" dirty="0">
                <a:ea typeface="宋体" panose="02010600030101010101" pitchFamily="2" charset="-122"/>
                <a:sym typeface="+mn-ea"/>
              </a:rPr>
              <a:t>为例来看图像识别的过程</a:t>
            </a:r>
            <a:endParaRPr lang="zh-CN" altLang="en-US" sz="1600" dirty="0">
              <a:sym typeface="+mn-ea"/>
            </a:endParaRPr>
          </a:p>
          <a:p>
            <a:pPr indent="457200" algn="just" fontAlgn="auto">
              <a:lnSpc>
                <a:spcPct val="150000"/>
              </a:lnSpc>
              <a:buFont typeface="Wingdings" panose="05000000000000000000" pitchFamily="2" charset="2"/>
              <a:buNone/>
            </a:pPr>
            <a:r>
              <a:rPr lang="en-US" altLang="zh-CN" sz="1600" dirty="0">
                <a:sym typeface="+mn-ea"/>
              </a:rPr>
              <a:t>CNN</a:t>
            </a:r>
            <a:r>
              <a:rPr lang="zh-CN" altLang="en-US" sz="1600" dirty="0">
                <a:sym typeface="+mn-ea"/>
              </a:rPr>
              <a:t>的应用也很广泛，其中包括图像分类，目标检测，目标识别，目标跟踪，文本检测和识别以及位置估计等。</a:t>
            </a:r>
            <a:endParaRPr lang="zh-CN" altLang="en-US" sz="2000">
              <a:latin typeface="微软雅黑" panose="020B0503020204020204" charset="-122"/>
              <a:ea typeface="微软雅黑" panose="020B0503020204020204" charset="-122"/>
              <a:sym typeface="+mn-ea"/>
            </a:endParaRPr>
          </a:p>
        </p:txBody>
      </p:sp>
      <p:grpSp>
        <p:nvGrpSpPr>
          <p:cNvPr id="2" name="组合 1"/>
          <p:cNvGrpSpPr/>
          <p:nvPr/>
        </p:nvGrpSpPr>
        <p:grpSpPr>
          <a:xfrm>
            <a:off x="3495663" y="4942476"/>
            <a:ext cx="5200674" cy="1734820"/>
            <a:chOff x="1935886" y="1007577"/>
            <a:chExt cx="5200674" cy="1734820"/>
          </a:xfrm>
          <a:solidFill>
            <a:srgbClr val="00B0F0"/>
          </a:solidFill>
        </p:grpSpPr>
        <p:grpSp>
          <p:nvGrpSpPr>
            <p:cNvPr id="5" name="组合 4"/>
            <p:cNvGrpSpPr/>
            <p:nvPr/>
          </p:nvGrpSpPr>
          <p:grpSpPr>
            <a:xfrm>
              <a:off x="1942674" y="1669959"/>
              <a:ext cx="5193886" cy="404495"/>
              <a:chOff x="256555" y="5037984"/>
              <a:chExt cx="5193886" cy="404495"/>
            </a:xfrm>
            <a:grpFill/>
          </p:grpSpPr>
          <p:sp>
            <p:nvSpPr>
              <p:cNvPr id="22" name="矩形 21"/>
              <p:cNvSpPr/>
              <p:nvPr/>
            </p:nvSpPr>
            <p:spPr>
              <a:xfrm>
                <a:off x="256555" y="5037984"/>
                <a:ext cx="1397000" cy="404495"/>
              </a:xfrm>
              <a:prstGeom prst="rect">
                <a:avLst/>
              </a:prstGeom>
              <a:grp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ZFNet(2014)</a:t>
                </a:r>
                <a:endParaRPr lang="en-US" altLang="zh-CN" dirty="0">
                  <a:solidFill>
                    <a:schemeClr val="tx1">
                      <a:lumMod val="75000"/>
                      <a:lumOff val="25000"/>
                    </a:schemeClr>
                  </a:solidFill>
                </a:endParaRPr>
              </a:p>
            </p:txBody>
          </p:sp>
          <p:sp>
            <p:nvSpPr>
              <p:cNvPr id="25" name="矩形 24"/>
              <p:cNvSpPr/>
              <p:nvPr/>
            </p:nvSpPr>
            <p:spPr>
              <a:xfrm>
                <a:off x="1826174" y="5037984"/>
                <a:ext cx="1563858" cy="404447"/>
              </a:xfrm>
              <a:prstGeom prst="rect">
                <a:avLst/>
              </a:prstGeom>
              <a:grp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VGGNet(2015)</a:t>
                </a:r>
                <a:endParaRPr lang="en-US" altLang="zh-CN" dirty="0">
                  <a:solidFill>
                    <a:schemeClr val="tx1">
                      <a:lumMod val="75000"/>
                      <a:lumOff val="25000"/>
                    </a:schemeClr>
                  </a:solidFill>
                </a:endParaRPr>
              </a:p>
            </p:txBody>
          </p:sp>
          <p:sp>
            <p:nvSpPr>
              <p:cNvPr id="26" name="矩形 25"/>
              <p:cNvSpPr/>
              <p:nvPr/>
            </p:nvSpPr>
            <p:spPr>
              <a:xfrm>
                <a:off x="3640804" y="5037984"/>
                <a:ext cx="1809637" cy="404447"/>
              </a:xfrm>
              <a:prstGeom prst="rect">
                <a:avLst/>
              </a:prstGeom>
              <a:grp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GoogleNet(2014)</a:t>
                </a:r>
                <a:endParaRPr lang="en-US" altLang="zh-CN" dirty="0">
                  <a:solidFill>
                    <a:schemeClr val="tx1">
                      <a:lumMod val="75000"/>
                      <a:lumOff val="25000"/>
                    </a:schemeClr>
                  </a:solidFill>
                </a:endParaRPr>
              </a:p>
            </p:txBody>
          </p:sp>
        </p:grpSp>
        <p:sp>
          <p:nvSpPr>
            <p:cNvPr id="32" name="矩形 31"/>
            <p:cNvSpPr/>
            <p:nvPr/>
          </p:nvSpPr>
          <p:spPr>
            <a:xfrm>
              <a:off x="1935886" y="2227412"/>
              <a:ext cx="2494915" cy="514985"/>
            </a:xfrm>
            <a:prstGeom prst="rect">
              <a:avLst/>
            </a:prstGeom>
            <a:grp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ResNet(2016) </a:t>
              </a:r>
              <a:endParaRPr lang="en-US" altLang="zh-CN" dirty="0">
                <a:solidFill>
                  <a:schemeClr val="tx1">
                    <a:lumMod val="75000"/>
                    <a:lumOff val="25000"/>
                  </a:schemeClr>
                </a:solidFill>
              </a:endParaRPr>
            </a:p>
            <a:p>
              <a:pPr algn="ctr"/>
              <a:r>
                <a:rPr lang="en-US" altLang="zh-CN" dirty="0">
                  <a:solidFill>
                    <a:schemeClr val="tx1">
                      <a:lumMod val="75000"/>
                      <a:lumOff val="25000"/>
                    </a:schemeClr>
                  </a:solidFill>
                </a:rPr>
                <a:t>CVPR Best Paper</a:t>
              </a:r>
              <a:endParaRPr lang="en-US" altLang="zh-CN" dirty="0">
                <a:solidFill>
                  <a:schemeClr val="tx1">
                    <a:lumMod val="75000"/>
                    <a:lumOff val="25000"/>
                  </a:schemeClr>
                </a:solidFill>
              </a:endParaRPr>
            </a:p>
          </p:txBody>
        </p:sp>
        <p:grpSp>
          <p:nvGrpSpPr>
            <p:cNvPr id="6" name="组合 5"/>
            <p:cNvGrpSpPr/>
            <p:nvPr/>
          </p:nvGrpSpPr>
          <p:grpSpPr>
            <a:xfrm>
              <a:off x="1935887" y="1007577"/>
              <a:ext cx="5193885" cy="409775"/>
              <a:chOff x="1935887" y="1007577"/>
              <a:chExt cx="5193885" cy="409775"/>
            </a:xfrm>
            <a:grpFill/>
          </p:grpSpPr>
          <p:sp>
            <p:nvSpPr>
              <p:cNvPr id="40" name="矩形 39"/>
              <p:cNvSpPr/>
              <p:nvPr/>
            </p:nvSpPr>
            <p:spPr>
              <a:xfrm>
                <a:off x="1935887" y="1007577"/>
                <a:ext cx="2494828" cy="404447"/>
              </a:xfrm>
              <a:prstGeom prst="rect">
                <a:avLst/>
              </a:prstGeom>
              <a:grp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LeNet-5(1990)</a:t>
                </a:r>
                <a:endParaRPr lang="en-US" altLang="zh-CN" dirty="0">
                  <a:solidFill>
                    <a:schemeClr val="tx1">
                      <a:lumMod val="75000"/>
                      <a:lumOff val="25000"/>
                    </a:schemeClr>
                  </a:solidFill>
                </a:endParaRPr>
              </a:p>
            </p:txBody>
          </p:sp>
          <p:sp>
            <p:nvSpPr>
              <p:cNvPr id="41" name="矩形 40"/>
              <p:cNvSpPr/>
              <p:nvPr/>
            </p:nvSpPr>
            <p:spPr>
              <a:xfrm>
                <a:off x="4694485" y="1012905"/>
                <a:ext cx="2435287" cy="404447"/>
              </a:xfrm>
              <a:prstGeom prst="rect">
                <a:avLst/>
              </a:prstGeom>
              <a:grp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AlexNet(2012)</a:t>
                </a:r>
                <a:endParaRPr lang="en-US" altLang="zh-CN" dirty="0">
                  <a:solidFill>
                    <a:schemeClr val="tx1">
                      <a:lumMod val="75000"/>
                      <a:lumOff val="25000"/>
                    </a:schemeClr>
                  </a:solidFill>
                </a:endParaRPr>
              </a:p>
            </p:txBody>
          </p:sp>
        </p:grpSp>
      </p:grpSp>
      <p:sp>
        <p:nvSpPr>
          <p:cNvPr id="4" name="矩形 3"/>
          <p:cNvSpPr/>
          <p:nvPr/>
        </p:nvSpPr>
        <p:spPr>
          <a:xfrm>
            <a:off x="6194425" y="6162040"/>
            <a:ext cx="2494915" cy="51498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dirty="0">
                <a:solidFill>
                  <a:schemeClr val="tx1">
                    <a:lumMod val="75000"/>
                    <a:lumOff val="25000"/>
                  </a:schemeClr>
                </a:solidFill>
              </a:rPr>
              <a:t>DenseNet(2017) </a:t>
            </a:r>
            <a:endParaRPr lang="en-US" altLang="zh-CN" dirty="0">
              <a:solidFill>
                <a:schemeClr val="tx1">
                  <a:lumMod val="75000"/>
                  <a:lumOff val="25000"/>
                </a:schemeClr>
              </a:solidFill>
            </a:endParaRPr>
          </a:p>
          <a:p>
            <a:pPr algn="ctr"/>
            <a:r>
              <a:rPr lang="en-US" altLang="zh-CN" dirty="0">
                <a:solidFill>
                  <a:schemeClr val="tx1">
                    <a:lumMod val="75000"/>
                    <a:lumOff val="25000"/>
                  </a:schemeClr>
                </a:solidFill>
              </a:rPr>
              <a:t>CVPR Best Paper</a:t>
            </a:r>
            <a:endParaRPr lang="en-US" altLang="zh-CN" dirty="0">
              <a:solidFill>
                <a:schemeClr val="tx1">
                  <a:lumMod val="75000"/>
                  <a:lumOff val="25000"/>
                </a:schemeClr>
              </a:solidFill>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sym typeface="+mn-ea"/>
              </a:rPr>
              <a:t>深度卷积网络</a:t>
            </a:r>
            <a:endParaRPr lang="en-US" altLang="zh-CN" sz="4000" dirty="0">
              <a:latin typeface="Calibri Light" panose="020F0302020204030204" charset="0"/>
              <a:ea typeface="宋体" panose="02010600030101010101" pitchFamily="2" charset="-122"/>
              <a:cs typeface="Calibri Light" panose="020F0302020204030204" charset="0"/>
              <a:sym typeface="+mn-ea"/>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800">
                <a:ea typeface="宋体" panose="02010600030101010101" pitchFamily="2" charset="-122"/>
                <a:sym typeface="+mn-ea"/>
              </a:rPr>
              <a:t>传统图像识别模型</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CNN的由来</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局部感受野，共享权重，池化</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平移不变与空间不变特性</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卷积核的作用</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Batch Normalization</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Pooling与Dropout</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动手搭建LeNet-5</a:t>
            </a:r>
            <a:endParaRPr lang="zh-CN" altLang="en-US" sz="1800">
              <a:ea typeface="宋体" panose="02010600030101010101" pitchFamily="2" charset="-122"/>
              <a:sym typeface="+mn-ea"/>
            </a:endParaRPr>
          </a:p>
          <a:p>
            <a:pPr lvl="0">
              <a:lnSpc>
                <a:spcPct val="150000"/>
              </a:lnSpc>
            </a:pPr>
            <a:endParaRPr lang="en-US" altLang="zh-CN" sz="1800" dirty="0"/>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sz="4000" dirty="0">
                <a:latin typeface="Calibri Light" panose="020F0302020204030204" charset="0"/>
                <a:ea typeface="宋体" panose="02010600030101010101" pitchFamily="2" charset="-122"/>
                <a:cs typeface="Calibri Light" panose="020F0302020204030204" charset="0"/>
                <a:sym typeface="+mn-ea"/>
              </a:rPr>
              <a:t>CNN</a:t>
            </a:r>
            <a:r>
              <a:rPr lang="zh-CN" altLang="en-US" sz="4000" dirty="0">
                <a:latin typeface="Calibri Light" panose="020F0302020204030204" charset="0"/>
                <a:ea typeface="宋体" panose="02010600030101010101" pitchFamily="2" charset="-122"/>
                <a:cs typeface="Calibri Light" panose="020F0302020204030204" charset="0"/>
                <a:sym typeface="+mn-ea"/>
              </a:rPr>
              <a:t>应用</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a:ea typeface="宋体" panose="02010600030101010101" pitchFamily="2" charset="-122"/>
                <a:sym typeface="+mn-ea"/>
              </a:rPr>
              <a:t>AlexNet</a:t>
            </a:r>
            <a:r>
              <a:rPr lang="zh-CN" altLang="en-US" sz="1800">
                <a:ea typeface="宋体" panose="02010600030101010101" pitchFamily="2" charset="-122"/>
                <a:sym typeface="+mn-ea"/>
              </a:rPr>
              <a:t>，</a:t>
            </a:r>
            <a:r>
              <a:rPr lang="zh-CN" altLang="en-US" sz="1800">
                <a:ea typeface="宋体" panose="02010600030101010101" pitchFamily="2" charset="-122"/>
                <a:sym typeface="+mn-ea"/>
              </a:rPr>
              <a:t>ResNet，DenseNet</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CNN的GPU加速</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卷积网络的可视化分析</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A</a:t>
            </a:r>
            <a:r>
              <a:rPr lang="zh-CN" altLang="zh-CN" sz="1800">
                <a:ea typeface="宋体" panose="02010600030101010101" pitchFamily="2" charset="-122"/>
                <a:sym typeface="+mn-ea"/>
              </a:rPr>
              <a:t>：</a:t>
            </a:r>
            <a:r>
              <a:rPr lang="zh-CN" altLang="en-US" sz="1800">
                <a:ea typeface="宋体" panose="02010600030101010101" pitchFamily="2" charset="-122"/>
                <a:sym typeface="+mn-ea"/>
              </a:rPr>
              <a:t>使用</a:t>
            </a:r>
            <a:r>
              <a:rPr lang="en-US" altLang="zh-CN" sz="1800">
                <a:ea typeface="宋体" panose="02010600030101010101" pitchFamily="2" charset="-122"/>
                <a:sym typeface="+mn-ea"/>
              </a:rPr>
              <a:t>ResNet</a:t>
            </a:r>
            <a:r>
              <a:rPr lang="zh-CN" altLang="zh-CN" sz="1800">
                <a:ea typeface="宋体" panose="02010600030101010101" pitchFamily="2" charset="-122"/>
                <a:sym typeface="+mn-ea"/>
              </a:rPr>
              <a:t>进行</a:t>
            </a:r>
            <a:r>
              <a:rPr lang="en-US" altLang="zh-CN" sz="1800">
                <a:ea typeface="宋体" panose="02010600030101010101" pitchFamily="2" charset="-122"/>
                <a:sym typeface="+mn-ea"/>
              </a:rPr>
              <a:t>CIFAR10</a:t>
            </a:r>
            <a:r>
              <a:rPr lang="zh-CN" altLang="en-US" sz="1800">
                <a:ea typeface="宋体" panose="02010600030101010101" pitchFamily="2" charset="-122"/>
                <a:sym typeface="+mn-ea"/>
              </a:rPr>
              <a:t>分类</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B</a:t>
            </a:r>
            <a:r>
              <a:rPr lang="zh-CN" altLang="en-US" sz="1800">
                <a:ea typeface="宋体" panose="02010600030101010101" pitchFamily="2" charset="-122"/>
                <a:sym typeface="+mn-ea"/>
              </a:rPr>
              <a:t>：</a:t>
            </a:r>
            <a:r>
              <a:rPr lang="zh-CN" altLang="en-US" sz="1800">
                <a:ea typeface="宋体" panose="02010600030101010101" pitchFamily="2" charset="-122"/>
                <a:sym typeface="+mn-ea"/>
              </a:rPr>
              <a:t>使用</a:t>
            </a:r>
            <a:r>
              <a:rPr lang="en-US" altLang="zh-CN" sz="1800">
                <a:ea typeface="宋体" panose="02010600030101010101" pitchFamily="2" charset="-122"/>
                <a:sym typeface="+mn-ea"/>
              </a:rPr>
              <a:t>ResNet</a:t>
            </a:r>
            <a:r>
              <a:rPr lang="zh-CN" altLang="zh-CN" sz="1800">
                <a:ea typeface="宋体" panose="02010600030101010101" pitchFamily="2" charset="-122"/>
                <a:sym typeface="+mn-ea"/>
              </a:rPr>
              <a:t>进行汽车型号识别</a:t>
            </a:r>
            <a:endParaRPr lang="zh-CN"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a:t>
            </a:r>
            <a:r>
              <a:rPr lang="zh-CN" altLang="zh-CN" sz="1800">
                <a:ea typeface="宋体" panose="02010600030101010101" pitchFamily="2" charset="-122"/>
                <a:sym typeface="+mn-ea"/>
              </a:rPr>
              <a:t>：商品购买预测</a:t>
            </a:r>
            <a:endParaRPr lang="zh-CN" altLang="en-US" sz="1800">
              <a:ea typeface="宋体" panose="02010600030101010101" pitchFamily="2" charset="-122"/>
              <a:sym typeface="+mn-ea"/>
            </a:endParaRPr>
          </a:p>
          <a:p>
            <a:pPr lvl="0">
              <a:lnSpc>
                <a:spcPct val="150000"/>
              </a:lnSpc>
            </a:pPr>
            <a:endParaRPr lang="zh-CN" altLang="en-US" sz="1800">
              <a:ea typeface="宋体" panose="02010600030101010101" pitchFamily="2" charset="-122"/>
              <a:sym typeface="+mn-ea"/>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MNIST</a:t>
            </a:r>
            <a:r>
              <a:rPr lang="zh-CN" altLang="zh-CN" dirty="0">
                <a:ea typeface="宋体" panose="02010600030101010101" pitchFamily="2" charset="-122"/>
                <a:sym typeface="+mn-ea"/>
              </a:rPr>
              <a:t>识别</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480820"/>
            <a:ext cx="61245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457200" algn="just" fontAlgn="auto">
              <a:lnSpc>
                <a:spcPct val="150000"/>
              </a:lnSpc>
              <a:buNone/>
            </a:pPr>
            <a:r>
              <a:rPr lang="en-US" altLang="zh-CN" sz="2000">
                <a:latin typeface="微软雅黑" panose="020B0503020204020204" charset="-122"/>
                <a:ea typeface="微软雅黑" panose="020B0503020204020204" charset="-122"/>
                <a:sym typeface="+mn-ea"/>
              </a:rPr>
              <a:t>MNIST 数据分为两个部分。第一部分包含60,000 幅用于训练数据的图像</a:t>
            </a:r>
            <a:r>
              <a:rPr lang="zh-CN" altLang="en-US" sz="2000">
                <a:latin typeface="微软雅黑" panose="020B0503020204020204" charset="-122"/>
                <a:ea typeface="微软雅黑" panose="020B0503020204020204" charset="-122"/>
                <a:sym typeface="+mn-ea"/>
              </a:rPr>
              <a:t>，</a:t>
            </a:r>
            <a:r>
              <a:rPr lang="en-US" altLang="zh-CN" sz="2000">
                <a:latin typeface="微软雅黑" panose="020B0503020204020204" charset="-122"/>
                <a:ea typeface="微软雅黑" panose="020B0503020204020204" charset="-122"/>
                <a:sym typeface="+mn-ea"/>
              </a:rPr>
              <a:t>第二部分是10,000 幅用于测试数据的图像</a:t>
            </a:r>
            <a:r>
              <a:rPr lang="zh-CN" altLang="en-US" sz="2000">
                <a:latin typeface="微软雅黑" panose="020B0503020204020204" charset="-122"/>
                <a:ea typeface="微软雅黑" panose="020B0503020204020204" charset="-122"/>
                <a:sym typeface="+mn-ea"/>
              </a:rPr>
              <a:t>。</a:t>
            </a:r>
            <a:endParaRPr lang="zh-CN" altLang="en-US" sz="2000">
              <a:solidFill>
                <a:schemeClr val="tx1"/>
              </a:solidFill>
              <a:latin typeface="微软雅黑" panose="020B0503020204020204" charset="-122"/>
              <a:ea typeface="微软雅黑" panose="020B0503020204020204" charset="-122"/>
              <a:sym typeface="+mn-ea"/>
            </a:endParaRPr>
          </a:p>
          <a:p>
            <a:pPr marL="0" indent="457200" algn="just" fontAlgn="auto">
              <a:lnSpc>
                <a:spcPct val="150000"/>
              </a:lnSpc>
              <a:buNone/>
            </a:pPr>
            <a:r>
              <a:rPr lang="en-US" altLang="zh-CN" sz="2000">
                <a:latin typeface="微软雅黑" panose="020B0503020204020204" charset="-122"/>
                <a:ea typeface="微软雅黑" panose="020B0503020204020204" charset="-122"/>
                <a:sym typeface="+mn-ea"/>
              </a:rPr>
              <a:t>这些图像</a:t>
            </a:r>
            <a:r>
              <a:rPr lang="zh-CN" altLang="en-US" sz="2000">
                <a:latin typeface="微软雅黑" panose="020B0503020204020204" charset="-122"/>
                <a:ea typeface="微软雅黑" panose="020B0503020204020204" charset="-122"/>
                <a:sym typeface="+mn-ea"/>
              </a:rPr>
              <a:t>分别</a:t>
            </a:r>
            <a:r>
              <a:rPr lang="en-US" altLang="zh-CN" sz="2000">
                <a:latin typeface="微软雅黑" panose="020B0503020204020204" charset="-122"/>
                <a:ea typeface="微软雅黑" panose="020B0503020204020204" charset="-122"/>
                <a:sym typeface="+mn-ea"/>
              </a:rPr>
              <a:t>扫描自250人的手写样本，他们中一半人是美国人口普查局的员工，另一半人是高校学生。</a:t>
            </a:r>
            <a:endParaRPr lang="en-US" altLang="zh-CN" sz="2000">
              <a:solidFill>
                <a:schemeClr val="tx1"/>
              </a:solidFill>
              <a:latin typeface="微软雅黑" panose="020B0503020204020204" charset="-122"/>
              <a:ea typeface="微软雅黑" panose="020B0503020204020204" charset="-122"/>
            </a:endParaRPr>
          </a:p>
          <a:p>
            <a:pPr marL="0" indent="457200" algn="just" fontAlgn="auto">
              <a:lnSpc>
                <a:spcPct val="150000"/>
              </a:lnSpc>
              <a:buNone/>
            </a:pPr>
            <a:r>
              <a:rPr lang="en-US" altLang="zh-CN" sz="2000">
                <a:latin typeface="微软雅黑" panose="020B0503020204020204" charset="-122"/>
                <a:ea typeface="微软雅黑" panose="020B0503020204020204" charset="-122"/>
                <a:sym typeface="+mn-ea"/>
              </a:rPr>
              <a:t>这有助于确保我们的系统能识别那些没有看到训练数据的手写的数字。</a:t>
            </a:r>
            <a:endParaRPr lang="en-US" altLang="zh-CN" sz="2000">
              <a:solidFill>
                <a:schemeClr val="tx1"/>
              </a:solidFill>
              <a:latin typeface="微软雅黑" panose="020B0503020204020204" charset="-122"/>
              <a:ea typeface="微软雅黑" panose="020B0503020204020204" charset="-122"/>
            </a:endParaRPr>
          </a:p>
          <a:p>
            <a:pPr marL="0" indent="0" algn="just" fontAlgn="auto">
              <a:lnSpc>
                <a:spcPct val="150000"/>
              </a:lnSpc>
              <a:buNone/>
            </a:pPr>
            <a:endParaRPr lang="zh-CN" altLang="en-US" sz="2000" dirty="0"/>
          </a:p>
          <a:p>
            <a:pPr indent="0" algn="just" fontAlgn="auto">
              <a:lnSpc>
                <a:spcPct val="150000"/>
              </a:lnSpc>
              <a:buFont typeface="Arial" panose="020B0604020202020204" pitchFamily="34" charset="0"/>
              <a:buNone/>
            </a:pPr>
            <a:endParaRPr lang="zh-CN" altLang="en-US" sz="2000">
              <a:solidFill>
                <a:schemeClr val="tx1"/>
              </a:solidFill>
              <a:latin typeface="微软雅黑" panose="020B0503020204020204" charset="-122"/>
              <a:ea typeface="微软雅黑" panose="020B0503020204020204" charset="-122"/>
            </a:endParaRPr>
          </a:p>
          <a:p>
            <a:pPr indent="0" algn="just" fontAlgn="auto">
              <a:lnSpc>
                <a:spcPct val="150000"/>
              </a:lnSpc>
              <a:buFont typeface="Arial" panose="020B0604020202020204" pitchFamily="34" charset="0"/>
              <a:buNone/>
            </a:pPr>
            <a:endParaRPr lang="en-US" altLang="zh-CN" sz="2000">
              <a:solidFill>
                <a:schemeClr val="tx1"/>
              </a:solidFill>
              <a:latin typeface="微软雅黑" panose="020B0503020204020204" charset="-122"/>
              <a:ea typeface="微软雅黑" panose="020B0503020204020204" charset="-122"/>
            </a:endParaRPr>
          </a:p>
          <a:p>
            <a:pPr indent="0" algn="just" fontAlgn="auto">
              <a:lnSpc>
                <a:spcPct val="150000"/>
              </a:lnSpc>
              <a:buFont typeface="Arial" panose="020B0604020202020204" pitchFamily="34" charset="0"/>
              <a:buNone/>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8485505" y="4034155"/>
            <a:ext cx="2486025" cy="2543175"/>
          </a:xfrm>
          <a:prstGeom prst="rect">
            <a:avLst/>
          </a:prstGeom>
        </p:spPr>
      </p:pic>
      <p:pic>
        <p:nvPicPr>
          <p:cNvPr id="4" name="图片 3"/>
          <p:cNvPicPr>
            <a:picLocks noChangeAspect="1"/>
          </p:cNvPicPr>
          <p:nvPr/>
        </p:nvPicPr>
        <p:blipFill>
          <a:blip r:embed="rId3"/>
          <a:stretch>
            <a:fillRect/>
          </a:stretch>
        </p:blipFill>
        <p:spPr>
          <a:xfrm>
            <a:off x="7676515" y="1549400"/>
            <a:ext cx="3814445" cy="2233295"/>
          </a:xfrm>
          <a:prstGeom prst="rect">
            <a:avLst/>
          </a:prstGeom>
        </p:spPr>
      </p:pic>
    </p:spTree>
    <p:custDataLst>
      <p:tags r:id="rId4"/>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LeNet-5</a:t>
            </a:r>
            <a:r>
              <a:rPr lang="zh-CN" altLang="en-US" dirty="0">
                <a:ea typeface="宋体" panose="02010600030101010101" pitchFamily="2" charset="-122"/>
                <a:sym typeface="+mn-ea"/>
              </a:rPr>
              <a:t>结构（</a:t>
            </a:r>
            <a:r>
              <a:rPr lang="en-US" altLang="zh-CN" dirty="0">
                <a:ea typeface="宋体" panose="02010600030101010101" pitchFamily="2" charset="-122"/>
                <a:sym typeface="+mn-ea"/>
              </a:rPr>
              <a:t>feature extraction + classification</a:t>
            </a:r>
            <a:r>
              <a:rPr lang="zh-CN" altLang="zh-CN" dirty="0">
                <a:ea typeface="宋体" panose="02010600030101010101" pitchFamily="2" charset="-122"/>
                <a:sym typeface="+mn-ea"/>
              </a:rPr>
              <a:t>）</a:t>
            </a:r>
            <a:endParaRPr lang="zh-CN" altLang="zh-CN" dirty="0">
              <a:ea typeface="宋体" panose="02010600030101010101" pitchFamily="2" charset="-122"/>
              <a:sym typeface="+mn-ea"/>
            </a:endParaRPr>
          </a:p>
        </p:txBody>
      </p:sp>
      <p:pic>
        <p:nvPicPr>
          <p:cNvPr id="6" name="内容占位符 3" descr="CNNArchitecture"/>
          <p:cNvPicPr>
            <a:picLocks noGrp="1" noChangeAspect="1"/>
          </p:cNvPicPr>
          <p:nvPr/>
        </p:nvPicPr>
        <p:blipFill>
          <a:blip r:embed="rId1" cstate="print"/>
          <a:stretch>
            <a:fillRect/>
          </a:stretch>
        </p:blipFill>
        <p:spPr>
          <a:xfrm>
            <a:off x="1691005" y="2175510"/>
            <a:ext cx="8810625" cy="3720465"/>
          </a:xfrm>
          <a:prstGeom prst="rect">
            <a:avLst/>
          </a:prstGeom>
        </p:spPr>
      </p:pic>
    </p:spTree>
    <p:custDataLst>
      <p:tags r:id="rId2"/>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AlexNet</a:t>
            </a:r>
            <a:r>
              <a:rPr lang="zh-CN" altLang="en-US" dirty="0">
                <a:ea typeface="宋体" panose="02010600030101010101" pitchFamily="2" charset="-122"/>
                <a:sym typeface="+mn-ea"/>
              </a:rPr>
              <a:t>结构</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480820"/>
            <a:ext cx="58178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AlexNet</a:t>
            </a:r>
            <a:r>
              <a:rPr lang="zh-CN" altLang="en-US"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在LeNet结构上进行了改进</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LeNet</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5层的卷积神经网络模型</a:t>
            </a:r>
            <a:r>
              <a:rPr lang="zh-CN" sz="1600" dirty="0">
                <a:solidFill>
                  <a:schemeClr val="tx1"/>
                </a:solidFill>
                <a:latin typeface="+mn-ea"/>
                <a:ea typeface="宋体" panose="02010600030101010101" pitchFamily="2" charset="-122"/>
                <a:sym typeface="+mn-ea"/>
              </a:rPr>
              <a:t>（</a:t>
            </a:r>
            <a:r>
              <a:rPr lang="en-US" sz="1600" dirty="0">
                <a:solidFill>
                  <a:schemeClr val="tx1"/>
                </a:solidFill>
                <a:latin typeface="+mn-ea"/>
                <a:sym typeface="+mn-ea"/>
              </a:rPr>
              <a:t>2</a:t>
            </a:r>
            <a:r>
              <a:rPr sz="1600" dirty="0">
                <a:solidFill>
                  <a:schemeClr val="tx1"/>
                </a:solidFill>
                <a:latin typeface="+mn-ea"/>
                <a:sym typeface="+mn-ea"/>
              </a:rPr>
              <a:t>个卷积层 </a:t>
            </a:r>
            <a:r>
              <a:rPr lang="en-US" sz="1600" dirty="0">
                <a:solidFill>
                  <a:schemeClr val="tx1"/>
                </a:solidFill>
                <a:latin typeface="+mn-ea"/>
                <a:sym typeface="+mn-ea"/>
              </a:rPr>
              <a:t>+ </a:t>
            </a:r>
            <a:r>
              <a:rPr sz="1600" dirty="0">
                <a:solidFill>
                  <a:schemeClr val="tx1"/>
                </a:solidFill>
                <a:latin typeface="+mn-ea"/>
                <a:sym typeface="+mn-ea"/>
              </a:rPr>
              <a:t>3个全连接层</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AlexNet</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8层的卷积升级网络模型</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5个卷积层</a:t>
            </a:r>
            <a:r>
              <a:rPr lang="en-US" sz="1600" dirty="0">
                <a:solidFill>
                  <a:schemeClr val="tx1"/>
                </a:solidFill>
                <a:latin typeface="+mn-ea"/>
                <a:sym typeface="+mn-ea"/>
              </a:rPr>
              <a:t>+</a:t>
            </a:r>
            <a:r>
              <a:rPr sz="1600" dirty="0">
                <a:solidFill>
                  <a:schemeClr val="tx1"/>
                </a:solidFill>
                <a:latin typeface="+mn-ea"/>
                <a:sym typeface="+mn-ea"/>
              </a:rPr>
              <a:t>3个全连接层</a:t>
            </a:r>
            <a:r>
              <a:rPr lang="zh-CN"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使用ReLU，相比于tanh更好的反向传播，增加学习能力</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使用Dropout</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减少过拟合</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数据增强</a:t>
            </a:r>
            <a:r>
              <a:rPr lang="zh-CN" sz="1600" dirty="0">
                <a:solidFill>
                  <a:schemeClr val="tx1"/>
                </a:solidFill>
                <a:latin typeface="+mn-ea"/>
                <a:ea typeface="宋体" panose="02010600030101010101" pitchFamily="2" charset="-122"/>
                <a:sym typeface="+mn-ea"/>
              </a:rPr>
              <a:t>，减少过拟合</a:t>
            </a:r>
            <a:endParaRPr sz="1600" dirty="0">
              <a:solidFill>
                <a:schemeClr val="tx1"/>
              </a:solidFill>
              <a:latin typeface="+mn-ea"/>
              <a:sym typeface="+mn-ea"/>
            </a:endParaRPr>
          </a:p>
          <a:p>
            <a:pPr marL="0" indent="0" fontAlgn="auto">
              <a:lnSpc>
                <a:spcPct val="150000"/>
              </a:lnSpc>
              <a:buNone/>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7336155" y="1480820"/>
            <a:ext cx="3255645" cy="4974590"/>
          </a:xfrm>
          <a:prstGeom prst="rect">
            <a:avLst/>
          </a:prstGeom>
        </p:spPr>
      </p:pic>
      <p:sp>
        <p:nvSpPr>
          <p:cNvPr id="5" name="Content Placeholder 2"/>
          <p:cNvSpPr txBox="1">
            <a:spLocks noGrp="1"/>
          </p:cNvSpPr>
          <p:nvPr/>
        </p:nvSpPr>
        <p:spPr>
          <a:xfrm>
            <a:off x="10586085" y="5938520"/>
            <a:ext cx="1101090" cy="4197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输出大小</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6" name="Content Placeholder 2"/>
          <p:cNvSpPr txBox="1">
            <a:spLocks noGrp="1"/>
          </p:cNvSpPr>
          <p:nvPr/>
        </p:nvSpPr>
        <p:spPr>
          <a:xfrm>
            <a:off x="10586085" y="3954780"/>
            <a:ext cx="1485900" cy="4197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卷积核，输出大小，池化</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2"/>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Action</a:t>
            </a:r>
            <a:r>
              <a:rPr lang="zh-CN" altLang="en-US" dirty="0">
                <a:ea typeface="宋体" panose="02010600030101010101" pitchFamily="2" charset="-122"/>
                <a:sym typeface="+mn-ea"/>
              </a:rPr>
              <a:t>：使用</a:t>
            </a:r>
            <a:r>
              <a:rPr lang="en-US" altLang="zh-CN" dirty="0">
                <a:ea typeface="宋体" panose="02010600030101010101" pitchFamily="2" charset="-122"/>
                <a:sym typeface="+mn-ea"/>
              </a:rPr>
              <a:t>AlexNet</a:t>
            </a:r>
            <a:r>
              <a:rPr lang="zh-CN" altLang="en-US" dirty="0">
                <a:ea typeface="宋体" panose="02010600030101010101" pitchFamily="2" charset="-122"/>
                <a:sym typeface="+mn-ea"/>
              </a:rPr>
              <a:t>进行</a:t>
            </a:r>
            <a:r>
              <a:rPr lang="en-US" altLang="zh-CN" dirty="0">
                <a:ea typeface="宋体" panose="02010600030101010101" pitchFamily="2" charset="-122"/>
                <a:sym typeface="+mn-ea"/>
              </a:rPr>
              <a:t>MNIST</a:t>
            </a:r>
            <a:r>
              <a:rPr lang="zh-CN" altLang="zh-CN" dirty="0">
                <a:ea typeface="宋体" panose="02010600030101010101" pitchFamily="2" charset="-122"/>
                <a:sym typeface="+mn-ea"/>
              </a:rPr>
              <a:t>手写数字识别</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694055" y="1290320"/>
            <a:ext cx="56597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spcBef>
                <a:spcPts val="600"/>
              </a:spcBef>
              <a:buNone/>
            </a:pPr>
            <a:r>
              <a:rPr lang="zh-CN" altLang="zh-CN" sz="1800" dirty="0">
                <a:solidFill>
                  <a:schemeClr val="tx1"/>
                </a:solidFill>
                <a:latin typeface="+mn-ea"/>
                <a:ea typeface="宋体" panose="02010600030101010101" pitchFamily="2" charset="-122"/>
                <a:sym typeface="+mn-ea"/>
              </a:rPr>
              <a:t>针对</a:t>
            </a:r>
            <a:r>
              <a:rPr lang="en-US" altLang="zh-CN" sz="1800" dirty="0">
                <a:solidFill>
                  <a:schemeClr val="tx1"/>
                </a:solidFill>
                <a:latin typeface="+mn-ea"/>
                <a:ea typeface="宋体" panose="02010600030101010101" pitchFamily="2" charset="-122"/>
                <a:sym typeface="+mn-ea"/>
              </a:rPr>
              <a:t>MNIST</a:t>
            </a:r>
            <a:r>
              <a:rPr lang="zh-CN" altLang="en-US" sz="1800" dirty="0">
                <a:solidFill>
                  <a:schemeClr val="tx1"/>
                </a:solidFill>
                <a:latin typeface="+mn-ea"/>
                <a:ea typeface="宋体" panose="02010600030101010101" pitchFamily="2" charset="-122"/>
                <a:sym typeface="+mn-ea"/>
              </a:rPr>
              <a:t>数据，可以修改</a:t>
            </a:r>
            <a:r>
              <a:rPr lang="en-US" altLang="zh-CN" sz="1800" dirty="0">
                <a:solidFill>
                  <a:schemeClr val="tx1"/>
                </a:solidFill>
                <a:latin typeface="+mn-ea"/>
                <a:ea typeface="宋体" panose="02010600030101010101" pitchFamily="2" charset="-122"/>
                <a:sym typeface="+mn-ea"/>
              </a:rPr>
              <a:t>AlexNet</a:t>
            </a:r>
            <a:r>
              <a:rPr lang="zh-CN" altLang="zh-CN" sz="1800" dirty="0">
                <a:solidFill>
                  <a:schemeClr val="tx1"/>
                </a:solidFill>
                <a:latin typeface="+mn-ea"/>
                <a:ea typeface="宋体" panose="02010600030101010101" pitchFamily="2" charset="-122"/>
                <a:sym typeface="+mn-ea"/>
              </a:rPr>
              <a:t>网络的</a:t>
            </a:r>
            <a:r>
              <a:rPr lang="en-US" altLang="zh-CN" sz="1800" dirty="0">
                <a:solidFill>
                  <a:schemeClr val="tx1"/>
                </a:solidFill>
                <a:latin typeface="+mn-ea"/>
                <a:ea typeface="宋体" panose="02010600030101010101" pitchFamily="2" charset="-122"/>
                <a:sym typeface="+mn-ea"/>
              </a:rPr>
              <a:t>CNN</a:t>
            </a:r>
            <a:r>
              <a:rPr lang="zh-CN" altLang="en-US" sz="1800" dirty="0">
                <a:solidFill>
                  <a:schemeClr val="tx1"/>
                </a:solidFill>
                <a:latin typeface="+mn-ea"/>
                <a:ea typeface="宋体" panose="02010600030101010101" pitchFamily="2" charset="-122"/>
                <a:sym typeface="+mn-ea"/>
              </a:rPr>
              <a:t>层</a:t>
            </a:r>
            <a:r>
              <a:rPr lang="zh-CN" altLang="zh-CN" sz="1800" dirty="0">
                <a:solidFill>
                  <a:schemeClr val="tx1"/>
                </a:solidFill>
                <a:latin typeface="+mn-ea"/>
                <a:ea typeface="宋体" panose="02010600030101010101" pitchFamily="2" charset="-122"/>
                <a:sym typeface="+mn-ea"/>
              </a:rPr>
              <a:t>：</a:t>
            </a:r>
            <a:endParaRPr lang="en-US" altLang="zh-CN" sz="1800" dirty="0">
              <a:solidFill>
                <a:schemeClr val="tx1"/>
              </a:solidFill>
              <a:latin typeface="+mn-ea"/>
              <a:sym typeface="+mn-ea"/>
            </a:endParaRPr>
          </a:p>
          <a:p>
            <a:pPr marL="0" indent="0">
              <a:lnSpc>
                <a:spcPct val="150000"/>
              </a:lnSpc>
              <a:spcBef>
                <a:spcPts val="600"/>
              </a:spcBef>
              <a:buNone/>
            </a:pPr>
            <a:r>
              <a:rPr lang="en-US" altLang="zh-CN" sz="1800" dirty="0">
                <a:solidFill>
                  <a:schemeClr val="tx1"/>
                </a:solidFill>
                <a:latin typeface="+mn-ea"/>
                <a:sym typeface="+mn-ea"/>
              </a:rPr>
              <a:t>nn.Conv2d(1, 32, 3, 1)</a:t>
            </a:r>
            <a:endParaRPr lang="en-US" altLang="zh-CN" sz="1800" dirty="0">
              <a:solidFill>
                <a:schemeClr val="tx1"/>
              </a:solidFill>
              <a:latin typeface="+mn-ea"/>
              <a:sym typeface="+mn-ea"/>
            </a:endParaRPr>
          </a:p>
          <a:p>
            <a:pPr marL="0" indent="0">
              <a:lnSpc>
                <a:spcPct val="150000"/>
              </a:lnSpc>
              <a:spcBef>
                <a:spcPts val="600"/>
              </a:spcBef>
              <a:buNone/>
            </a:pPr>
            <a:r>
              <a:rPr lang="en-US" altLang="zh-CN" sz="1800" dirty="0">
                <a:solidFill>
                  <a:schemeClr val="tx1"/>
                </a:solidFill>
                <a:latin typeface="+mn-ea"/>
                <a:sym typeface="+mn-ea"/>
              </a:rPr>
              <a:t>nn.Conv2d(32, 64, 3, 1, 1)</a:t>
            </a:r>
            <a:endParaRPr lang="en-US" altLang="zh-CN" sz="1800" dirty="0">
              <a:solidFill>
                <a:schemeClr val="tx1"/>
              </a:solidFill>
              <a:latin typeface="+mn-ea"/>
              <a:sym typeface="+mn-ea"/>
            </a:endParaRPr>
          </a:p>
          <a:p>
            <a:pPr marL="0" indent="0">
              <a:lnSpc>
                <a:spcPct val="150000"/>
              </a:lnSpc>
              <a:spcBef>
                <a:spcPts val="600"/>
              </a:spcBef>
              <a:buNone/>
            </a:pPr>
            <a:r>
              <a:rPr lang="en-US" altLang="zh-CN" sz="1800" dirty="0">
                <a:solidFill>
                  <a:schemeClr val="tx1"/>
                </a:solidFill>
                <a:latin typeface="+mn-ea"/>
                <a:sym typeface="+mn-ea"/>
              </a:rPr>
              <a:t>nn.Conv2d(64, 128, 3, 1, 1)</a:t>
            </a:r>
            <a:endParaRPr lang="en-US" altLang="zh-CN" sz="1800" dirty="0">
              <a:solidFill>
                <a:schemeClr val="tx1"/>
              </a:solidFill>
              <a:latin typeface="+mn-ea"/>
              <a:sym typeface="+mn-ea"/>
            </a:endParaRPr>
          </a:p>
          <a:p>
            <a:pPr marL="0" indent="0">
              <a:lnSpc>
                <a:spcPct val="150000"/>
              </a:lnSpc>
              <a:spcBef>
                <a:spcPts val="600"/>
              </a:spcBef>
              <a:buNone/>
            </a:pPr>
            <a:r>
              <a:rPr lang="en-US" altLang="zh-CN" sz="1800" dirty="0">
                <a:solidFill>
                  <a:schemeClr val="tx1"/>
                </a:solidFill>
                <a:latin typeface="+mn-ea"/>
                <a:sym typeface="+mn-ea"/>
              </a:rPr>
              <a:t>nn.Conv2d(128, 256, 3, 1, 1)</a:t>
            </a:r>
            <a:endParaRPr lang="en-US" altLang="zh-CN" sz="1800" dirty="0">
              <a:solidFill>
                <a:schemeClr val="tx1"/>
              </a:solidFill>
              <a:latin typeface="+mn-ea"/>
              <a:sym typeface="+mn-ea"/>
            </a:endParaRPr>
          </a:p>
          <a:p>
            <a:pPr marL="0" indent="0">
              <a:lnSpc>
                <a:spcPct val="150000"/>
              </a:lnSpc>
              <a:spcBef>
                <a:spcPts val="600"/>
              </a:spcBef>
              <a:buNone/>
            </a:pPr>
            <a:r>
              <a:rPr lang="en-US" altLang="zh-CN" sz="1800" dirty="0">
                <a:solidFill>
                  <a:schemeClr val="tx1"/>
                </a:solidFill>
                <a:latin typeface="+mn-ea"/>
                <a:sym typeface="+mn-ea"/>
              </a:rPr>
              <a:t>nn.Conv2d(256, 256, 3, 1, 1)</a:t>
            </a:r>
            <a:endParaRPr lang="en-US" altLang="zh-CN" sz="1800" dirty="0">
              <a:solidFill>
                <a:schemeClr val="tx1"/>
              </a:solidFill>
              <a:latin typeface="+mn-ea"/>
              <a:sym typeface="+mn-ea"/>
            </a:endParaRPr>
          </a:p>
          <a:p>
            <a:pPr marL="0" indent="0">
              <a:lnSpc>
                <a:spcPct val="150000"/>
              </a:lnSpc>
              <a:spcBef>
                <a:spcPts val="600"/>
              </a:spcBef>
              <a:buNone/>
            </a:pPr>
            <a:r>
              <a:rPr lang="zh-CN" altLang="en-US" sz="1800" dirty="0">
                <a:solidFill>
                  <a:schemeClr val="tx1"/>
                </a:solidFill>
                <a:latin typeface="+mn-ea"/>
                <a:ea typeface="宋体" panose="02010600030101010101" pitchFamily="2" charset="-122"/>
                <a:sym typeface="+mn-ea"/>
              </a:rPr>
              <a:t>也可以修改</a:t>
            </a:r>
            <a:r>
              <a:rPr lang="en-US" altLang="zh-CN" sz="1800" dirty="0">
                <a:solidFill>
                  <a:schemeClr val="tx1"/>
                </a:solidFill>
                <a:latin typeface="+mn-ea"/>
                <a:ea typeface="宋体" panose="02010600030101010101" pitchFamily="2" charset="-122"/>
                <a:sym typeface="+mn-ea"/>
              </a:rPr>
              <a:t>AlexNet</a:t>
            </a:r>
            <a:r>
              <a:rPr lang="zh-CN" altLang="en-US" sz="1800" dirty="0">
                <a:solidFill>
                  <a:schemeClr val="tx1"/>
                </a:solidFill>
                <a:latin typeface="+mn-ea"/>
                <a:ea typeface="宋体" panose="02010600030101010101" pitchFamily="2" charset="-122"/>
                <a:sym typeface="+mn-ea"/>
              </a:rPr>
              <a:t>网络的</a:t>
            </a:r>
            <a:r>
              <a:rPr lang="en-US" altLang="zh-CN" sz="1800" dirty="0">
                <a:solidFill>
                  <a:schemeClr val="tx1"/>
                </a:solidFill>
                <a:latin typeface="+mn-ea"/>
                <a:ea typeface="宋体" panose="02010600030101010101" pitchFamily="2" charset="-122"/>
                <a:sym typeface="+mn-ea"/>
              </a:rPr>
              <a:t>FC</a:t>
            </a:r>
            <a:r>
              <a:rPr lang="zh-CN" altLang="en-US" sz="1800" dirty="0">
                <a:solidFill>
                  <a:schemeClr val="tx1"/>
                </a:solidFill>
                <a:latin typeface="+mn-ea"/>
                <a:ea typeface="宋体" panose="02010600030101010101" pitchFamily="2" charset="-122"/>
                <a:sym typeface="+mn-ea"/>
              </a:rPr>
              <a:t>层：</a:t>
            </a:r>
            <a:endParaRPr lang="zh-CN" altLang="en-US" sz="1800" dirty="0">
              <a:solidFill>
                <a:schemeClr val="tx1"/>
              </a:solidFill>
              <a:latin typeface="+mn-ea"/>
              <a:ea typeface="宋体" panose="02010600030101010101" pitchFamily="2" charset="-122"/>
              <a:sym typeface="+mn-ea"/>
            </a:endParaRPr>
          </a:p>
          <a:p>
            <a:pPr marL="0" indent="0">
              <a:lnSpc>
                <a:spcPct val="150000"/>
              </a:lnSpc>
              <a:spcBef>
                <a:spcPts val="600"/>
              </a:spcBef>
              <a:buNone/>
            </a:pPr>
            <a:r>
              <a:rPr lang="en-US" altLang="zh-CN" sz="1800" dirty="0">
                <a:solidFill>
                  <a:schemeClr val="tx1"/>
                </a:solidFill>
                <a:latin typeface="+mn-ea"/>
                <a:sym typeface="+mn-ea"/>
              </a:rPr>
              <a:t>nn.Linear(256*3*3, 1024)</a:t>
            </a:r>
            <a:endParaRPr lang="zh-CN" altLang="en-US" sz="1800" dirty="0">
              <a:solidFill>
                <a:schemeClr val="tx1"/>
              </a:solidFill>
              <a:latin typeface="+mn-ea"/>
              <a:ea typeface="宋体" panose="02010600030101010101" pitchFamily="2" charset="-122"/>
              <a:sym typeface="+mn-ea"/>
            </a:endParaRPr>
          </a:p>
          <a:p>
            <a:pPr marL="0" indent="0">
              <a:lnSpc>
                <a:spcPct val="150000"/>
              </a:lnSpc>
              <a:spcBef>
                <a:spcPts val="600"/>
              </a:spcBef>
              <a:buNone/>
            </a:pPr>
            <a:r>
              <a:rPr lang="en-US" altLang="zh-CN" sz="1800" dirty="0">
                <a:solidFill>
                  <a:schemeClr val="tx1"/>
                </a:solidFill>
                <a:latin typeface="+mn-ea"/>
                <a:sym typeface="+mn-ea"/>
              </a:rPr>
              <a:t>nn.Linear(1024, 512)</a:t>
            </a:r>
            <a:endParaRPr lang="en-US" altLang="zh-CN" sz="1800" dirty="0">
              <a:solidFill>
                <a:schemeClr val="tx1"/>
              </a:solidFill>
              <a:latin typeface="+mn-ea"/>
              <a:sym typeface="+mn-ea"/>
            </a:endParaRPr>
          </a:p>
          <a:p>
            <a:pPr marL="0" indent="0">
              <a:lnSpc>
                <a:spcPct val="150000"/>
              </a:lnSpc>
              <a:spcBef>
                <a:spcPts val="600"/>
              </a:spcBef>
              <a:buNone/>
            </a:pPr>
            <a:r>
              <a:rPr lang="en-US" altLang="zh-CN" sz="1800" dirty="0">
                <a:solidFill>
                  <a:schemeClr val="tx1"/>
                </a:solidFill>
                <a:latin typeface="+mn-ea"/>
                <a:sym typeface="+mn-ea"/>
              </a:rPr>
              <a:t>nn.Linear(512, 10)</a:t>
            </a:r>
            <a:endParaRPr lang="en-US" altLang="zh-CN" sz="1800" dirty="0">
              <a:solidFill>
                <a:schemeClr val="tx1"/>
              </a:solidFill>
              <a:latin typeface="+mn-ea"/>
              <a:sym typeface="+mn-ea"/>
            </a:endParaRPr>
          </a:p>
          <a:p>
            <a:pPr marL="0" indent="0">
              <a:lnSpc>
                <a:spcPct val="150000"/>
              </a:lnSpc>
              <a:spcBef>
                <a:spcPts val="600"/>
              </a:spcBef>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3" name="对象 -2147482622"/>
          <p:cNvGraphicFramePr>
            <a:graphicFrameLocks noChangeAspect="1"/>
          </p:cNvGraphicFramePr>
          <p:nvPr/>
        </p:nvGraphicFramePr>
        <p:xfrm>
          <a:off x="7399655" y="3364866"/>
          <a:ext cx="1543685" cy="361315"/>
        </p:xfrm>
        <a:graphic>
          <a:graphicData uri="http://schemas.openxmlformats.org/presentationml/2006/ole">
            <mc:AlternateContent xmlns:mc="http://schemas.openxmlformats.org/markup-compatibility/2006">
              <mc:Choice xmlns:v="urn:schemas-microsoft-com:vml" Requires="v">
                <p:oleObj spid="_x0000_s6" name="" r:id="rId1" imgW="927100" imgH="215900" progId="Equation.KSEE3">
                  <p:embed/>
                </p:oleObj>
              </mc:Choice>
              <mc:Fallback>
                <p:oleObj name="" r:id="rId1" imgW="927100" imgH="215900" progId="Equation.KSEE3">
                  <p:embed/>
                  <p:pic>
                    <p:nvPicPr>
                      <p:cNvPr id="0" name="图片 5"/>
                      <p:cNvPicPr/>
                      <p:nvPr/>
                    </p:nvPicPr>
                    <p:blipFill>
                      <a:blip r:embed="rId2"/>
                      <a:stretch>
                        <a:fillRect/>
                      </a:stretch>
                    </p:blipFill>
                    <p:spPr>
                      <a:xfrm>
                        <a:off x="7399655" y="3364866"/>
                        <a:ext cx="1543685" cy="361315"/>
                      </a:xfrm>
                      <a:prstGeom prst="rect">
                        <a:avLst/>
                      </a:prstGeom>
                      <a:noFill/>
                      <a:ln w="38100">
                        <a:noFill/>
                        <a:miter/>
                      </a:ln>
                    </p:spPr>
                  </p:pic>
                </p:oleObj>
              </mc:Fallback>
            </mc:AlternateContent>
          </a:graphicData>
        </a:graphic>
      </p:graphicFrame>
      <p:pic>
        <p:nvPicPr>
          <p:cNvPr id="4" name="图片 3"/>
          <p:cNvPicPr>
            <a:picLocks noChangeAspect="1"/>
          </p:cNvPicPr>
          <p:nvPr/>
        </p:nvPicPr>
        <p:blipFill>
          <a:blip r:embed="rId3"/>
          <a:stretch>
            <a:fillRect/>
          </a:stretch>
        </p:blipFill>
        <p:spPr>
          <a:xfrm>
            <a:off x="7336155" y="1480820"/>
            <a:ext cx="3255645" cy="4974590"/>
          </a:xfrm>
          <a:prstGeom prst="rect">
            <a:avLst/>
          </a:prstGeom>
        </p:spPr>
      </p:pic>
      <p:sp>
        <p:nvSpPr>
          <p:cNvPr id="5" name="Content Placeholder 2"/>
          <p:cNvSpPr txBox="1">
            <a:spLocks noGrp="1"/>
          </p:cNvSpPr>
          <p:nvPr/>
        </p:nvSpPr>
        <p:spPr>
          <a:xfrm>
            <a:off x="10586085" y="5938520"/>
            <a:ext cx="1101090" cy="4197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输出大小</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2" name="Content Placeholder 2"/>
          <p:cNvSpPr txBox="1">
            <a:spLocks noGrp="1"/>
          </p:cNvSpPr>
          <p:nvPr/>
        </p:nvSpPr>
        <p:spPr>
          <a:xfrm>
            <a:off x="10586085" y="3954780"/>
            <a:ext cx="1485900" cy="4197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卷积核，输出大小，池化</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4"/>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Action</a:t>
            </a:r>
            <a:r>
              <a:rPr lang="zh-CN" altLang="en-US" dirty="0">
                <a:ea typeface="宋体" panose="02010600030101010101" pitchFamily="2" charset="-122"/>
                <a:sym typeface="+mn-ea"/>
              </a:rPr>
              <a:t>：使用</a:t>
            </a:r>
            <a:r>
              <a:rPr lang="en-US" altLang="zh-CN" dirty="0">
                <a:ea typeface="宋体" panose="02010600030101010101" pitchFamily="2" charset="-122"/>
                <a:sym typeface="+mn-ea"/>
              </a:rPr>
              <a:t>AlexNet</a:t>
            </a:r>
            <a:r>
              <a:rPr lang="zh-CN" altLang="en-US" dirty="0">
                <a:ea typeface="宋体" panose="02010600030101010101" pitchFamily="2" charset="-122"/>
                <a:sym typeface="+mn-ea"/>
              </a:rPr>
              <a:t>进行</a:t>
            </a:r>
            <a:r>
              <a:rPr lang="en-US" altLang="zh-CN" dirty="0">
                <a:ea typeface="宋体" panose="02010600030101010101" pitchFamily="2" charset="-122"/>
                <a:sym typeface="+mn-ea"/>
              </a:rPr>
              <a:t>MNIST</a:t>
            </a:r>
            <a:r>
              <a:rPr lang="zh-CN" altLang="zh-CN" dirty="0">
                <a:ea typeface="宋体" panose="02010600030101010101" pitchFamily="2" charset="-122"/>
                <a:sym typeface="+mn-ea"/>
              </a:rPr>
              <a:t>手写数字识别</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480820"/>
            <a:ext cx="108699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2000" dirty="0">
                <a:solidFill>
                  <a:schemeClr val="tx1"/>
                </a:solidFill>
                <a:latin typeface="+mn-ea"/>
                <a:ea typeface="宋体" panose="02010600030101010101" pitchFamily="2" charset="-122"/>
                <a:sym typeface="+mn-ea"/>
              </a:rPr>
              <a:t>AlexNet</a:t>
            </a:r>
            <a:r>
              <a:rPr lang="zh-CN" altLang="zh-CN" sz="2000" dirty="0">
                <a:solidFill>
                  <a:schemeClr val="tx1"/>
                </a:solidFill>
                <a:latin typeface="+mn-ea"/>
                <a:ea typeface="宋体" panose="02010600030101010101" pitchFamily="2" charset="-122"/>
                <a:sym typeface="+mn-ea"/>
              </a:rPr>
              <a:t>训练过程：</a:t>
            </a:r>
            <a:endParaRPr lang="en-US" altLang="zh-CN" sz="2000" dirty="0">
              <a:solidFill>
                <a:schemeClr val="tx1"/>
              </a:solidFill>
              <a:latin typeface="+mn-ea"/>
              <a:sym typeface="+mn-ea"/>
            </a:endParaRPr>
          </a:p>
          <a:p>
            <a:pPr marL="0" indent="0" fontAlgn="auto">
              <a:lnSpc>
                <a:spcPct val="150000"/>
              </a:lnSpc>
              <a:buNone/>
            </a:pPr>
            <a:r>
              <a:rPr lang="en-US" altLang="zh-CN" sz="2000" dirty="0">
                <a:solidFill>
                  <a:schemeClr val="tx1"/>
                </a:solidFill>
                <a:latin typeface="+mn-ea"/>
                <a:sym typeface="+mn-ea"/>
              </a:rPr>
              <a:t>S</a:t>
            </a:r>
            <a:r>
              <a:rPr lang="en-US" altLang="zh-CN" sz="2000" dirty="0">
                <a:solidFill>
                  <a:schemeClr val="tx1"/>
                </a:solidFill>
                <a:latin typeface="+mn-ea"/>
                <a:ea typeface="宋体" panose="02010600030101010101" pitchFamily="2" charset="-122"/>
                <a:sym typeface="+mn-ea"/>
              </a:rPr>
              <a:t>tep</a:t>
            </a:r>
            <a:r>
              <a:rPr lang="en-US" altLang="zh-CN" sz="2000" dirty="0">
                <a:solidFill>
                  <a:schemeClr val="tx1"/>
                </a:solidFill>
                <a:latin typeface="+mn-ea"/>
                <a:sym typeface="+mn-ea"/>
              </a:rPr>
              <a:t>1, </a:t>
            </a:r>
            <a:r>
              <a:rPr lang="zh-CN" altLang="en-US" sz="2000" dirty="0">
                <a:solidFill>
                  <a:schemeClr val="tx1"/>
                </a:solidFill>
                <a:latin typeface="+mn-ea"/>
                <a:sym typeface="+mn-ea"/>
              </a:rPr>
              <a:t>给出训练样本集</a:t>
            </a:r>
            <a:r>
              <a:rPr lang="en-US" altLang="zh-CN" sz="2000" dirty="0">
                <a:solidFill>
                  <a:schemeClr val="tx1"/>
                </a:solidFill>
                <a:latin typeface="+mn-ea"/>
                <a:sym typeface="+mn-ea"/>
              </a:rPr>
              <a:t>{Xi,Yi}</a:t>
            </a:r>
            <a:endParaRPr lang="zh-CN" altLang="en-US" sz="2000" dirty="0">
              <a:solidFill>
                <a:schemeClr val="tx1"/>
              </a:solidFill>
              <a:latin typeface="+mn-ea"/>
            </a:endParaRPr>
          </a:p>
          <a:p>
            <a:pPr marL="0" indent="0" fontAlgn="auto">
              <a:lnSpc>
                <a:spcPct val="150000"/>
              </a:lnSpc>
              <a:buNone/>
            </a:pPr>
            <a:r>
              <a:rPr lang="en-US" altLang="zh-CN" sz="2000" dirty="0">
                <a:solidFill>
                  <a:schemeClr val="tx1"/>
                </a:solidFill>
                <a:latin typeface="+mn-ea"/>
                <a:sym typeface="+mn-ea"/>
              </a:rPr>
              <a:t>Step2, </a:t>
            </a:r>
            <a:r>
              <a:rPr lang="zh-CN" altLang="en-US" sz="2000" dirty="0">
                <a:solidFill>
                  <a:schemeClr val="tx1"/>
                </a:solidFill>
                <a:latin typeface="+mn-ea"/>
                <a:sym typeface="+mn-ea"/>
              </a:rPr>
              <a:t>根据</a:t>
            </a:r>
            <a:r>
              <a:rPr lang="en-US" altLang="zh-CN" sz="2000" dirty="0">
                <a:solidFill>
                  <a:schemeClr val="tx1"/>
                </a:solidFill>
                <a:latin typeface="+mn-ea"/>
                <a:sym typeface="+mn-ea"/>
              </a:rPr>
              <a:t>Xi</a:t>
            </a:r>
            <a:r>
              <a:rPr lang="zh-CN" altLang="en-US" sz="2000" dirty="0">
                <a:solidFill>
                  <a:schemeClr val="tx1"/>
                </a:solidFill>
                <a:latin typeface="+mn-ea"/>
                <a:sym typeface="+mn-ea"/>
              </a:rPr>
              <a:t>以及</a:t>
            </a:r>
            <a:r>
              <a:rPr lang="en-US" altLang="zh-CN" sz="2000" dirty="0">
                <a:solidFill>
                  <a:schemeClr val="tx1"/>
                </a:solidFill>
                <a:latin typeface="+mn-ea"/>
                <a:sym typeface="+mn-ea"/>
              </a:rPr>
              <a:t>CNN</a:t>
            </a:r>
            <a:r>
              <a:rPr lang="zh-CN" altLang="en-US" sz="2000" dirty="0">
                <a:solidFill>
                  <a:schemeClr val="tx1"/>
                </a:solidFill>
                <a:latin typeface="+mn-ea"/>
                <a:sym typeface="+mn-ea"/>
              </a:rPr>
              <a:t>的模型结构，前向传播（</a:t>
            </a:r>
            <a:r>
              <a:rPr lang="en-US" altLang="zh-CN" sz="2000" dirty="0">
                <a:solidFill>
                  <a:schemeClr val="tx1"/>
                </a:solidFill>
                <a:latin typeface="+mn-ea"/>
                <a:sym typeface="+mn-ea"/>
              </a:rPr>
              <a:t>forword propagation</a:t>
            </a:r>
            <a:r>
              <a:rPr lang="zh-CN" altLang="en-US" sz="2000" dirty="0">
                <a:solidFill>
                  <a:schemeClr val="tx1"/>
                </a:solidFill>
                <a:latin typeface="+mn-ea"/>
                <a:sym typeface="+mn-ea"/>
              </a:rPr>
              <a:t>）</a:t>
            </a:r>
            <a:endParaRPr lang="zh-CN" altLang="en-US" sz="2000" dirty="0">
              <a:solidFill>
                <a:schemeClr val="tx1"/>
              </a:solidFill>
              <a:latin typeface="+mn-ea"/>
            </a:endParaRPr>
          </a:p>
          <a:p>
            <a:pPr marL="0" indent="0" fontAlgn="auto">
              <a:lnSpc>
                <a:spcPct val="150000"/>
              </a:lnSpc>
              <a:buNone/>
            </a:pPr>
            <a:r>
              <a:rPr lang="en-US" altLang="zh-CN" sz="2000" dirty="0">
                <a:solidFill>
                  <a:schemeClr val="tx1"/>
                </a:solidFill>
                <a:latin typeface="+mn-ea"/>
                <a:sym typeface="+mn-ea"/>
              </a:rPr>
              <a:t>Step3, </a:t>
            </a:r>
            <a:r>
              <a:rPr lang="zh-CN" altLang="en-US" sz="2000" dirty="0">
                <a:solidFill>
                  <a:schemeClr val="tx1"/>
                </a:solidFill>
                <a:latin typeface="+mn-ea"/>
                <a:sym typeface="+mn-ea"/>
              </a:rPr>
              <a:t>前向传播结果计算出模型输出</a:t>
            </a:r>
            <a:r>
              <a:rPr lang="en-US" altLang="zh-CN" sz="2000" dirty="0">
                <a:solidFill>
                  <a:schemeClr val="tx1"/>
                </a:solidFill>
                <a:latin typeface="+mn-ea"/>
                <a:sym typeface="+mn-ea"/>
              </a:rPr>
              <a:t>Yi</a:t>
            </a:r>
            <a:r>
              <a:rPr lang="zh-CN" altLang="en-US" sz="2000" dirty="0">
                <a:solidFill>
                  <a:schemeClr val="tx1"/>
                </a:solidFill>
                <a:latin typeface="+mn-ea"/>
                <a:sym typeface="+mn-ea"/>
              </a:rPr>
              <a:t>，并计算出损失函数                    </a:t>
            </a:r>
            <a:endParaRPr lang="zh-CN" altLang="en-US" sz="2000" dirty="0">
              <a:solidFill>
                <a:schemeClr val="tx1"/>
              </a:solidFill>
              <a:latin typeface="+mn-ea"/>
              <a:sym typeface="+mn-ea"/>
            </a:endParaRPr>
          </a:p>
          <a:p>
            <a:pPr marL="0" indent="0" fontAlgn="auto">
              <a:lnSpc>
                <a:spcPct val="150000"/>
              </a:lnSpc>
              <a:buNone/>
            </a:pPr>
            <a:r>
              <a:rPr lang="en-US" altLang="zh-CN" sz="2000" dirty="0">
                <a:solidFill>
                  <a:schemeClr val="tx1"/>
                </a:solidFill>
                <a:latin typeface="+mn-ea"/>
                <a:sym typeface="+mn-ea"/>
              </a:rPr>
              <a:t>Step4, </a:t>
            </a:r>
            <a:r>
              <a:rPr lang="zh-CN" altLang="en-US" sz="2000" dirty="0">
                <a:solidFill>
                  <a:schemeClr val="tx1"/>
                </a:solidFill>
                <a:latin typeface="+mn-ea"/>
                <a:sym typeface="+mn-ea"/>
              </a:rPr>
              <a:t>根据损失函数进行反向传播</a:t>
            </a:r>
            <a:r>
              <a:rPr lang="en-US" altLang="zh-CN" sz="2000" dirty="0">
                <a:solidFill>
                  <a:schemeClr val="tx1"/>
                </a:solidFill>
                <a:latin typeface="+mn-ea"/>
                <a:sym typeface="+mn-ea"/>
              </a:rPr>
              <a:t>(back propagation)</a:t>
            </a:r>
            <a:r>
              <a:rPr lang="zh-CN" altLang="en-US" sz="2000" dirty="0">
                <a:solidFill>
                  <a:schemeClr val="tx1"/>
                </a:solidFill>
                <a:latin typeface="+mn-ea"/>
                <a:sym typeface="+mn-ea"/>
              </a:rPr>
              <a:t>，计算出所有参数梯度</a:t>
            </a:r>
            <a:endParaRPr lang="zh-CN" altLang="en-US" sz="2000" dirty="0">
              <a:solidFill>
                <a:schemeClr val="tx1"/>
              </a:solidFill>
              <a:latin typeface="+mn-ea"/>
            </a:endParaRPr>
          </a:p>
          <a:p>
            <a:pPr marL="0" indent="0" fontAlgn="auto">
              <a:lnSpc>
                <a:spcPct val="150000"/>
              </a:lnSpc>
              <a:buNone/>
            </a:pPr>
            <a:r>
              <a:rPr lang="en-US" altLang="zh-CN" sz="2000" dirty="0">
                <a:latin typeface="+mn-ea"/>
                <a:sym typeface="+mn-ea"/>
              </a:rPr>
              <a:t>Step5, </a:t>
            </a:r>
            <a:r>
              <a:rPr lang="zh-CN" altLang="en-US" sz="2000" dirty="0">
                <a:latin typeface="+mn-ea"/>
                <a:sym typeface="+mn-ea"/>
              </a:rPr>
              <a:t>根据参数梯度进行梯度下降算法，不断迭代拟合模型参数</a:t>
            </a:r>
            <a:endParaRPr lang="en-US" altLang="zh-CN" sz="2000" dirty="0">
              <a:solidFill>
                <a:schemeClr val="tx1"/>
              </a:solidFill>
              <a:latin typeface="+mn-ea"/>
              <a:sym typeface="+mn-ea"/>
            </a:endParaRPr>
          </a:p>
          <a:p>
            <a:pPr marL="0" indent="0" fontAlgn="auto">
              <a:lnSpc>
                <a:spcPct val="150000"/>
              </a:lnSpc>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3" name="对象 -2147482622"/>
          <p:cNvGraphicFramePr>
            <a:graphicFrameLocks noChangeAspect="1"/>
          </p:cNvGraphicFramePr>
          <p:nvPr/>
        </p:nvGraphicFramePr>
        <p:xfrm>
          <a:off x="7399655" y="3364866"/>
          <a:ext cx="1543685" cy="361315"/>
        </p:xfrm>
        <a:graphic>
          <a:graphicData uri="http://schemas.openxmlformats.org/presentationml/2006/ole">
            <mc:AlternateContent xmlns:mc="http://schemas.openxmlformats.org/markup-compatibility/2006">
              <mc:Choice xmlns:v="urn:schemas-microsoft-com:vml" Requires="v">
                <p:oleObj spid="_x0000_s6" name="" r:id="rId1" imgW="927100" imgH="215900" progId="Equation.KSEE3">
                  <p:embed/>
                </p:oleObj>
              </mc:Choice>
              <mc:Fallback>
                <p:oleObj name="" r:id="rId1" imgW="927100" imgH="215900" progId="Equation.KSEE3">
                  <p:embed/>
                  <p:pic>
                    <p:nvPicPr>
                      <p:cNvPr id="0" name="图片 5"/>
                      <p:cNvPicPr/>
                      <p:nvPr/>
                    </p:nvPicPr>
                    <p:blipFill>
                      <a:blip r:embed="rId2"/>
                      <a:stretch>
                        <a:fillRect/>
                      </a:stretch>
                    </p:blipFill>
                    <p:spPr>
                      <a:xfrm>
                        <a:off x="7399655" y="3364866"/>
                        <a:ext cx="1543685" cy="361315"/>
                      </a:xfrm>
                      <a:prstGeom prst="rect">
                        <a:avLst/>
                      </a:prstGeom>
                      <a:noFill/>
                      <a:ln w="38100">
                        <a:noFill/>
                        <a:miter/>
                      </a:ln>
                    </p:spPr>
                  </p:pic>
                </p:oleObj>
              </mc:Fallback>
            </mc:AlternateContent>
          </a:graphicData>
        </a:graphic>
      </p:graphicFrame>
    </p:spTree>
    <p:custDataLst>
      <p:tags r:id="rId3"/>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581150"/>
            <a:ext cx="60756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200" dirty="0">
                <a:ea typeface="宋体" panose="02010600030101010101" pitchFamily="2" charset="-122"/>
                <a:sym typeface="+mn-ea"/>
              </a:rPr>
              <a:t>计算机如何识别一张图像</a:t>
            </a:r>
            <a:endParaRPr lang="zh-CN" sz="2200" dirty="0">
              <a:ea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1622425" y="2128520"/>
            <a:ext cx="9470390" cy="4076700"/>
          </a:xfrm>
          <a:prstGeom prst="rect">
            <a:avLst/>
          </a:prstGeom>
        </p:spPr>
      </p:pic>
    </p:spTree>
    <p:custDataLst>
      <p:tags r:id="rId2"/>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581150"/>
            <a:ext cx="94862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200" dirty="0">
                <a:ea typeface="宋体" panose="02010600030101010101" pitchFamily="2" charset="-122"/>
                <a:sym typeface="+mn-ea"/>
              </a:rPr>
              <a:t>识别特定的模块(components) 需要专业领域知识</a:t>
            </a:r>
            <a:endParaRPr lang="zh-CN" sz="2200" dirty="0">
              <a:ea typeface="宋体" panose="02010600030101010101" pitchFamily="2" charset="-122"/>
              <a:sym typeface="+mn-ea"/>
            </a:endParaRPr>
          </a:p>
          <a:p>
            <a:pPr marL="0" indent="0">
              <a:lnSpc>
                <a:spcPct val="150000"/>
              </a:lnSpc>
              <a:buNone/>
            </a:pPr>
            <a:endParaRPr lang="zh-CN" sz="2200" dirty="0">
              <a:ea typeface="宋体" panose="02010600030101010101" pitchFamily="2" charset="-122"/>
              <a:sym typeface="+mn-ea"/>
            </a:endParaRPr>
          </a:p>
          <a:p>
            <a:pPr marL="0" indent="0">
              <a:lnSpc>
                <a:spcPct val="150000"/>
              </a:lnSpc>
              <a:buNone/>
            </a:pPr>
            <a:r>
              <a:rPr lang="zh-CN" sz="2200" dirty="0">
                <a:ea typeface="宋体" panose="02010600030101010101" pitchFamily="2" charset="-122"/>
                <a:sym typeface="+mn-ea"/>
              </a:rPr>
              <a:t>通用模块(components/ layers) 更少的领域知识</a:t>
            </a:r>
            <a:endParaRPr lang="zh-CN" sz="2200" dirty="0">
              <a:ea typeface="宋体" panose="02010600030101010101" pitchFamily="2" charset="-122"/>
              <a:sym typeface="+mn-ea"/>
            </a:endParaRPr>
          </a:p>
          <a:p>
            <a:pPr marL="0" indent="0">
              <a:lnSpc>
                <a:spcPct val="150000"/>
              </a:lnSpc>
              <a:buNone/>
            </a:pPr>
            <a:endParaRPr lang="zh-CN" sz="2200" dirty="0">
              <a:ea typeface="宋体" panose="02010600030101010101" pitchFamily="2" charset="-122"/>
              <a:sym typeface="+mn-ea"/>
            </a:endParaRPr>
          </a:p>
          <a:p>
            <a:pPr marL="0" indent="0">
              <a:lnSpc>
                <a:spcPct val="150000"/>
              </a:lnSpc>
              <a:buNone/>
            </a:pPr>
            <a:r>
              <a:rPr lang="zh-CN" sz="2200" dirty="0">
                <a:ea typeface="宋体" panose="02010600030101010101" pitchFamily="2" charset="-122"/>
                <a:sym typeface="+mn-ea"/>
              </a:rPr>
              <a:t>重复的叠加层(elementary layer) 层数更深</a:t>
            </a:r>
            <a:endParaRPr lang="zh-CN" sz="2200" dirty="0">
              <a:ea typeface="宋体" panose="02010600030101010101" pitchFamily="2" charset="-122"/>
              <a:sym typeface="+mn-ea"/>
            </a:endParaRPr>
          </a:p>
          <a:p>
            <a:pPr marL="0" indent="0">
              <a:lnSpc>
                <a:spcPct val="150000"/>
              </a:lnSpc>
              <a:buNone/>
            </a:pPr>
            <a:endParaRPr lang="zh-CN" sz="2200" dirty="0">
              <a:ea typeface="宋体" panose="02010600030101010101" pitchFamily="2" charset="-122"/>
              <a:sym typeface="+mn-ea"/>
            </a:endParaRPr>
          </a:p>
          <a:p>
            <a:pPr marL="0" indent="0">
              <a:lnSpc>
                <a:spcPct val="150000"/>
              </a:lnSpc>
              <a:buNone/>
            </a:pPr>
            <a:r>
              <a:rPr lang="zh-CN" sz="2200" dirty="0">
                <a:ea typeface="宋体" panose="02010600030101010101" pitchFamily="2" charset="-122"/>
                <a:sym typeface="+mn-ea"/>
              </a:rPr>
              <a:t>特点：参数越来越多</a:t>
            </a:r>
            <a:endParaRPr lang="zh-CN" sz="2200" dirty="0">
              <a:ea typeface="宋体" panose="02010600030101010101" pitchFamily="2" charset="-122"/>
              <a:sym typeface="+mn-ea"/>
            </a:endParaRPr>
          </a:p>
          <a:p>
            <a:pPr marL="0" indent="0">
              <a:lnSpc>
                <a:spcPct val="150000"/>
              </a:lnSpc>
              <a:buNone/>
            </a:pPr>
            <a:r>
              <a:rPr lang="zh-CN" sz="2200" dirty="0">
                <a:ea typeface="宋体" panose="02010600030101010101" pitchFamily="2" charset="-122"/>
                <a:sym typeface="+mn-ea"/>
              </a:rPr>
              <a:t>End-to-End学习，使用神经网络反向传播</a:t>
            </a:r>
            <a:endParaRPr lang="zh-CN" sz="22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798830" y="2122170"/>
            <a:ext cx="10348595" cy="899795"/>
          </a:xfrm>
          <a:prstGeom prst="rect">
            <a:avLst/>
          </a:prstGeom>
        </p:spPr>
      </p:pic>
      <p:pic>
        <p:nvPicPr>
          <p:cNvPr id="7" name="图片 6"/>
          <p:cNvPicPr>
            <a:picLocks noChangeAspect="1"/>
          </p:cNvPicPr>
          <p:nvPr/>
        </p:nvPicPr>
        <p:blipFill>
          <a:blip r:embed="rId2"/>
          <a:stretch>
            <a:fillRect/>
          </a:stretch>
        </p:blipFill>
        <p:spPr>
          <a:xfrm>
            <a:off x="798830" y="3367405"/>
            <a:ext cx="10348595" cy="899795"/>
          </a:xfrm>
          <a:prstGeom prst="rect">
            <a:avLst/>
          </a:prstGeom>
        </p:spPr>
      </p:pic>
      <p:pic>
        <p:nvPicPr>
          <p:cNvPr id="8" name="图片 7"/>
          <p:cNvPicPr>
            <a:picLocks noChangeAspect="1"/>
          </p:cNvPicPr>
          <p:nvPr/>
        </p:nvPicPr>
        <p:blipFill>
          <a:blip r:embed="rId3"/>
          <a:stretch>
            <a:fillRect/>
          </a:stretch>
        </p:blipFill>
        <p:spPr>
          <a:xfrm>
            <a:off x="804545" y="4620895"/>
            <a:ext cx="10371455" cy="938530"/>
          </a:xfrm>
          <a:prstGeom prst="rect">
            <a:avLst/>
          </a:prstGeom>
        </p:spPr>
      </p:pic>
    </p:spTree>
    <p:custDataLst>
      <p:tags r:id="rId4"/>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581150"/>
            <a:ext cx="60756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视觉</a:t>
            </a:r>
            <a:r>
              <a:rPr lang="zh-CN" sz="1600" dirty="0">
                <a:ea typeface="宋体" panose="02010600030101010101" pitchFamily="2" charset="-122"/>
                <a:sym typeface="+mn-ea"/>
              </a:rPr>
              <a:t>是</a:t>
            </a:r>
            <a:r>
              <a:rPr sz="1600" dirty="0">
                <a:ea typeface="宋体" panose="02010600030101010101" pitchFamily="2" charset="-122"/>
                <a:sym typeface="+mn-ea"/>
              </a:rPr>
              <a:t>最重要的感知系统，人类的大脑皮层中有几乎一半的神经元与视觉有关</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数据驱动算法</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ImageNet是一个超过15 million的图像数据集，大约有22,000类</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ILSVRC全称ImageNet Large-Scale Visual Recognition Challenge</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从2010年开始举办到2017年最后一届，使用ImageNet数据集的一个子集，总共有1000类。</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自 2012 年 AlexNet取得里程碑式突破，各种网络模型层出不穷，刷新了历届 ImageNet 分类准确率，这些结构包括 VGG、GoogLeNet、ResNet、DenseNet、ResNeXt等</a:t>
            </a:r>
            <a:endParaRPr lang="zh-CN"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774815" y="2159635"/>
            <a:ext cx="5246370" cy="2875915"/>
          </a:xfrm>
          <a:prstGeom prst="rect">
            <a:avLst/>
          </a:prstGeom>
        </p:spPr>
      </p:pic>
      <p:sp>
        <p:nvSpPr>
          <p:cNvPr id="4" name="Content Placeholder 2"/>
          <p:cNvSpPr txBox="1">
            <a:spLocks noGrp="1"/>
          </p:cNvSpPr>
          <p:nvPr/>
        </p:nvSpPr>
        <p:spPr>
          <a:xfrm>
            <a:off x="8054975" y="5064125"/>
            <a:ext cx="3733165" cy="4902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ImageNet Classifaction top-5 error (%)</a:t>
            </a: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p:txBody>
      </p:sp>
    </p:spTree>
    <p:custDataLst>
      <p:tags r:id="rId2"/>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sz="4800" dirty="0"/>
              <a:t>/</a:t>
            </a:r>
            <a:r>
              <a:rPr lang="en-US" altLang="zh-CN" sz="4800" dirty="0"/>
              <a:t>2</a:t>
            </a:r>
            <a:r>
              <a:rPr lang="zh-CN" altLang="en-US" sz="4800" dirty="0"/>
              <a:t>  </a:t>
            </a:r>
            <a:r>
              <a:rPr lang="en-US" altLang="zh-CN" sz="4800" dirty="0"/>
              <a:t>CNN</a:t>
            </a:r>
            <a:r>
              <a:rPr lang="zh-CN" altLang="en-US" sz="4800" dirty="0">
                <a:ea typeface="宋体" panose="02010600030101010101" pitchFamily="2" charset="-122"/>
              </a:rPr>
              <a:t>应用</a:t>
            </a:r>
            <a:br>
              <a:rPr lang="zh-CN" altLang="en-US" sz="4800" dirty="0"/>
            </a:br>
            <a:endParaRPr lang="zh-CN" altLang="zh-CN" sz="4800" dirty="0">
              <a:ea typeface="宋体" panose="02010600030101010101" pitchFamily="2" charset="-122"/>
              <a:sym typeface="+mn-ea"/>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ResNet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480820"/>
            <a:ext cx="61055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800" dirty="0">
                <a:solidFill>
                  <a:schemeClr val="tx1"/>
                </a:solidFill>
                <a:latin typeface="+mn-ea"/>
                <a:sym typeface="+mn-ea"/>
              </a:rPr>
              <a:t>ResNet</a:t>
            </a:r>
            <a:r>
              <a:rPr lang="zh-CN" altLang="zh-CN" sz="1800" dirty="0">
                <a:solidFill>
                  <a:schemeClr val="tx1"/>
                </a:solidFill>
                <a:latin typeface="+mn-ea"/>
                <a:ea typeface="宋体" panose="02010600030101010101" pitchFamily="2" charset="-122"/>
                <a:sym typeface="+mn-ea"/>
              </a:rPr>
              <a:t>：</a:t>
            </a:r>
            <a:endParaRPr lang="zh-CN" altLang="en-US" sz="1800" dirty="0">
              <a:solidFill>
                <a:schemeClr val="tx1"/>
              </a:solidFill>
              <a:latin typeface="+mn-ea"/>
            </a:endParaRPr>
          </a:p>
          <a:p>
            <a:pPr fontAlgn="auto">
              <a:lnSpc>
                <a:spcPct val="150000"/>
              </a:lnSpc>
            </a:pPr>
            <a:r>
              <a:rPr sz="1800" dirty="0">
                <a:solidFill>
                  <a:schemeClr val="tx1"/>
                </a:solidFill>
                <a:latin typeface="+mn-ea"/>
                <a:sym typeface="+mn-ea"/>
              </a:rPr>
              <a:t>Deep Residual Learning for Image Recognition</a:t>
            </a:r>
            <a:r>
              <a:rPr lang="en-US" sz="1800" dirty="0">
                <a:solidFill>
                  <a:schemeClr val="tx1"/>
                </a:solidFill>
                <a:latin typeface="+mn-ea"/>
                <a:sym typeface="+mn-ea"/>
              </a:rPr>
              <a:t>, </a:t>
            </a:r>
            <a:r>
              <a:rPr lang="en-US" altLang="zh-CN" sz="1800" dirty="0">
                <a:solidFill>
                  <a:schemeClr val="tx1"/>
                </a:solidFill>
                <a:latin typeface="+mn-ea"/>
                <a:ea typeface="宋体" panose="02010600030101010101" pitchFamily="2" charset="-122"/>
                <a:sym typeface="+mn-ea"/>
              </a:rPr>
              <a:t>Kaiming He, </a:t>
            </a:r>
            <a:r>
              <a:rPr sz="1800" dirty="0">
                <a:solidFill>
                  <a:schemeClr val="tx1"/>
                </a:solidFill>
                <a:latin typeface="+mn-ea"/>
                <a:sym typeface="+mn-ea"/>
              </a:rPr>
              <a:t>2016 CVPR Best Paper https://arxiv.org/abs/1512.03385v1</a:t>
            </a:r>
            <a:endParaRPr sz="1800" dirty="0">
              <a:solidFill>
                <a:schemeClr val="tx1"/>
              </a:solidFill>
              <a:latin typeface="+mn-ea"/>
              <a:sym typeface="+mn-ea"/>
            </a:endParaRPr>
          </a:p>
          <a:p>
            <a:pPr fontAlgn="auto">
              <a:lnSpc>
                <a:spcPct val="150000"/>
              </a:lnSpc>
            </a:pPr>
            <a:r>
              <a:rPr lang="zh-CN" sz="1800" dirty="0">
                <a:solidFill>
                  <a:schemeClr val="tx1"/>
                </a:solidFill>
                <a:latin typeface="+mn-ea"/>
                <a:ea typeface="宋体" panose="02010600030101010101" pitchFamily="2" charset="-122"/>
                <a:sym typeface="+mn-ea"/>
              </a:rPr>
              <a:t>以往的</a:t>
            </a:r>
            <a:r>
              <a:rPr lang="en-US" altLang="zh-CN" sz="1800" dirty="0">
                <a:solidFill>
                  <a:schemeClr val="tx1"/>
                </a:solidFill>
                <a:latin typeface="+mn-ea"/>
                <a:ea typeface="宋体" panose="02010600030101010101" pitchFamily="2" charset="-122"/>
                <a:sym typeface="+mn-ea"/>
              </a:rPr>
              <a:t>CNN</a:t>
            </a:r>
            <a:r>
              <a:rPr lang="zh-CN" altLang="en-US" sz="1800" dirty="0">
                <a:solidFill>
                  <a:schemeClr val="tx1"/>
                </a:solidFill>
                <a:latin typeface="+mn-ea"/>
                <a:ea typeface="宋体" panose="02010600030101010101" pitchFamily="2" charset="-122"/>
                <a:sym typeface="+mn-ea"/>
              </a:rPr>
              <a:t>模型，</a:t>
            </a:r>
            <a:r>
              <a:rPr lang="zh-CN" sz="1800" dirty="0">
                <a:solidFill>
                  <a:schemeClr val="tx1"/>
                </a:solidFill>
                <a:latin typeface="+mn-ea"/>
                <a:ea typeface="宋体" panose="02010600030101010101" pitchFamily="2" charset="-122"/>
                <a:sym typeface="+mn-ea"/>
              </a:rPr>
              <a:t>当层数增加到某种程度，模型的效果将会不升反降，即深度模型发生了退化（degradation）</a:t>
            </a:r>
            <a:endParaRPr lang="zh-CN" sz="1800" dirty="0">
              <a:solidFill>
                <a:schemeClr val="tx1"/>
              </a:solidFill>
              <a:latin typeface="+mn-ea"/>
              <a:ea typeface="宋体" panose="02010600030101010101" pitchFamily="2" charset="-122"/>
              <a:sym typeface="+mn-ea"/>
            </a:endParaRPr>
          </a:p>
          <a:p>
            <a:pPr fontAlgn="auto">
              <a:lnSpc>
                <a:spcPct val="150000"/>
              </a:lnSpc>
            </a:pPr>
            <a:r>
              <a:rPr lang="zh-CN" sz="1800" dirty="0">
                <a:solidFill>
                  <a:schemeClr val="tx1"/>
                </a:solidFill>
                <a:latin typeface="+mn-ea"/>
                <a:ea typeface="宋体" panose="02010600030101010101" pitchFamily="2" charset="-122"/>
                <a:sym typeface="+mn-ea"/>
              </a:rPr>
              <a:t>提出</a:t>
            </a:r>
            <a:r>
              <a:rPr sz="1800" dirty="0">
                <a:solidFill>
                  <a:schemeClr val="tx1"/>
                </a:solidFill>
                <a:latin typeface="+mn-ea"/>
                <a:sym typeface="+mn-ea"/>
              </a:rPr>
              <a:t>残差学习 Residual Learning</a:t>
            </a:r>
            <a:r>
              <a:rPr lang="zh-CN" sz="1800" dirty="0">
                <a:solidFill>
                  <a:schemeClr val="tx1"/>
                </a:solidFill>
                <a:latin typeface="+mn-ea"/>
                <a:ea typeface="宋体" panose="02010600030101010101" pitchFamily="2" charset="-122"/>
                <a:sym typeface="+mn-ea"/>
              </a:rPr>
              <a:t>，解决</a:t>
            </a:r>
            <a:r>
              <a:rPr lang="en-US" altLang="zh-CN" sz="1800" dirty="0">
                <a:solidFill>
                  <a:schemeClr val="tx1"/>
                </a:solidFill>
                <a:latin typeface="+mn-ea"/>
                <a:ea typeface="宋体" panose="02010600030101010101" pitchFamily="2" charset="-122"/>
                <a:sym typeface="+mn-ea"/>
              </a:rPr>
              <a:t>CNN</a:t>
            </a:r>
            <a:r>
              <a:rPr lang="zh-CN" altLang="en-US" sz="1800" dirty="0">
                <a:solidFill>
                  <a:schemeClr val="tx1"/>
                </a:solidFill>
                <a:latin typeface="+mn-ea"/>
                <a:ea typeface="宋体" panose="02010600030101010101" pitchFamily="2" charset="-122"/>
                <a:sym typeface="+mn-ea"/>
              </a:rPr>
              <a:t>的效果退化问题</a:t>
            </a:r>
            <a:endParaRPr lang="zh-CN" altLang="en-US" sz="1800" dirty="0">
              <a:solidFill>
                <a:schemeClr val="tx1"/>
              </a:solidFill>
              <a:latin typeface="+mn-ea"/>
              <a:ea typeface="宋体" panose="02010600030101010101" pitchFamily="2" charset="-122"/>
              <a:sym typeface="+mn-ea"/>
            </a:endParaRPr>
          </a:p>
          <a:p>
            <a:pPr marL="0" indent="0" fontAlgn="auto">
              <a:lnSpc>
                <a:spcPct val="150000"/>
              </a:lnSpc>
              <a:buNone/>
            </a:pPr>
            <a:r>
              <a:rPr lang="zh-CN" sz="1800" dirty="0">
                <a:solidFill>
                  <a:schemeClr val="tx1"/>
                </a:solidFill>
                <a:latin typeface="+mn-ea"/>
                <a:ea typeface="宋体" panose="02010600030101010101" pitchFamily="2" charset="-122"/>
                <a:sym typeface="+mn-ea"/>
              </a:rPr>
              <a:t>Res是 Residual 的缩写，基于残差学习，让神经网络能够越来越深，准确率越来越高</a:t>
            </a:r>
            <a:endParaRPr lang="zh-CN" sz="1800" dirty="0">
              <a:solidFill>
                <a:schemeClr val="tx1"/>
              </a:solidFill>
              <a:latin typeface="+mn-ea"/>
              <a:ea typeface="宋体" panose="02010600030101010101" pitchFamily="2" charset="-122"/>
              <a:sym typeface="+mn-ea"/>
            </a:endParaRPr>
          </a:p>
          <a:p>
            <a:pPr marL="0" indent="0" fontAlgn="auto">
              <a:lnSpc>
                <a:spcPct val="150000"/>
              </a:lnSpc>
              <a:buNone/>
            </a:pPr>
            <a:endParaRPr sz="1800" dirty="0">
              <a:solidFill>
                <a:schemeClr val="tx1"/>
              </a:solidFill>
              <a:latin typeface="+mn-ea"/>
              <a:sym typeface="+mn-ea"/>
            </a:endParaRPr>
          </a:p>
          <a:p>
            <a:pPr marL="0" indent="0" fontAlgn="auto">
              <a:lnSpc>
                <a:spcPct val="150000"/>
              </a:lnSpc>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7683500" y="2198370"/>
            <a:ext cx="3686175" cy="2085975"/>
          </a:xfrm>
          <a:prstGeom prst="rect">
            <a:avLst/>
          </a:prstGeom>
        </p:spPr>
      </p:pic>
    </p:spTree>
    <p:custDataLst>
      <p:tags r:id="rId2"/>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深度卷积网络</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ResNet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65480" y="1480820"/>
            <a:ext cx="5372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ea typeface="宋体" panose="02010600030101010101" pitchFamily="2" charset="-122"/>
                <a:sym typeface="+mn-ea"/>
              </a:rPr>
              <a:t>Thinking</a:t>
            </a:r>
            <a:r>
              <a:rPr lang="zh-CN" altLang="zh-CN" sz="1600" dirty="0">
                <a:solidFill>
                  <a:schemeClr val="tx1"/>
                </a:solidFill>
                <a:latin typeface="+mn-ea"/>
                <a:ea typeface="宋体" panose="02010600030101010101" pitchFamily="2" charset="-122"/>
                <a:sym typeface="+mn-ea"/>
              </a:rPr>
              <a:t>：</a:t>
            </a:r>
            <a:r>
              <a:rPr lang="zh-CN" altLang="zh-CN" sz="1600" dirty="0">
                <a:solidFill>
                  <a:schemeClr val="tx1"/>
                </a:solidFill>
                <a:latin typeface="+mn-ea"/>
                <a:ea typeface="宋体" panose="02010600030101010101" pitchFamily="2" charset="-122"/>
                <a:sym typeface="+mn-ea"/>
              </a:rPr>
              <a:t>深层</a:t>
            </a:r>
            <a:r>
              <a:rPr lang="en-US" altLang="zh-CN" sz="1600" dirty="0">
                <a:solidFill>
                  <a:schemeClr val="tx1"/>
                </a:solidFill>
                <a:latin typeface="+mn-ea"/>
                <a:ea typeface="宋体" panose="02010600030101010101" pitchFamily="2" charset="-122"/>
                <a:sym typeface="+mn-ea"/>
              </a:rPr>
              <a:t>CNN</a:t>
            </a:r>
            <a:r>
              <a:rPr lang="zh-CN" altLang="en-US" sz="1600" dirty="0">
                <a:solidFill>
                  <a:schemeClr val="tx1"/>
                </a:solidFill>
                <a:latin typeface="+mn-ea"/>
                <a:ea typeface="宋体" panose="02010600030101010101" pitchFamily="2" charset="-122"/>
                <a:sym typeface="+mn-ea"/>
              </a:rPr>
              <a:t>网络</a:t>
            </a:r>
            <a:r>
              <a:rPr lang="zh-CN" altLang="en-US" sz="1600" dirty="0">
                <a:solidFill>
                  <a:schemeClr val="tx1"/>
                </a:solidFill>
                <a:latin typeface="+mn-ea"/>
                <a:ea typeface="宋体" panose="02010600030101010101" pitchFamily="2" charset="-122"/>
                <a:sym typeface="+mn-ea"/>
              </a:rPr>
              <a:t>的效果退化是因为过拟合问题么？</a:t>
            </a:r>
            <a:endParaRPr lang="zh-CN" altLang="en-US" sz="1600" dirty="0">
              <a:solidFill>
                <a:schemeClr val="tx1"/>
              </a:solidFill>
              <a:latin typeface="+mn-ea"/>
            </a:endParaRPr>
          </a:p>
          <a:p>
            <a:pPr fontAlgn="auto">
              <a:lnSpc>
                <a:spcPct val="150000"/>
              </a:lnSpc>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网络模型的</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3</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种情况：欠拟合，拟合，过拟合</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在这个多项式回归问题中，</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第一个</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模型是欠拟合（under fit）有很高的偏差（high bias），</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第二个</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拟合比较成功，而</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第三个</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是典型的过拟合（overfit），</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这时</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由于模型过于复杂，导致了高方差（high variance）</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CNN面临的效果退化不是因为过拟合，因为过拟合的现象是</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训练好，测试不好（</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高方差，低偏差</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），而实际上</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深层CNN的训练误差和测试误差都很大</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5824855" y="1393825"/>
            <a:ext cx="6273800" cy="1878965"/>
          </a:xfrm>
          <a:prstGeom prst="rect">
            <a:avLst/>
          </a:prstGeom>
        </p:spPr>
      </p:pic>
      <p:pic>
        <p:nvPicPr>
          <p:cNvPr id="3" name="图片 2"/>
          <p:cNvPicPr>
            <a:picLocks noChangeAspect="1"/>
          </p:cNvPicPr>
          <p:nvPr/>
        </p:nvPicPr>
        <p:blipFill>
          <a:blip r:embed="rId2"/>
          <a:stretch>
            <a:fillRect/>
          </a:stretch>
        </p:blipFill>
        <p:spPr>
          <a:xfrm>
            <a:off x="6231890" y="3560445"/>
            <a:ext cx="5478780" cy="2849245"/>
          </a:xfrm>
          <a:prstGeom prst="rect">
            <a:avLst/>
          </a:prstGeom>
        </p:spPr>
      </p:pic>
    </p:spTree>
    <p:custDataLst>
      <p:tags r:id="rId3"/>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ResNet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65480" y="1480820"/>
            <a:ext cx="5372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ea typeface="宋体" panose="02010600030101010101" pitchFamily="2" charset="-122"/>
                <a:sym typeface="+mn-ea"/>
              </a:rPr>
              <a:t>Thinking</a:t>
            </a:r>
            <a:r>
              <a:rPr lang="zh-CN" altLang="zh-CN" sz="1600" dirty="0">
                <a:solidFill>
                  <a:schemeClr val="tx1"/>
                </a:solidFill>
                <a:latin typeface="+mn-ea"/>
                <a:ea typeface="宋体" panose="02010600030101010101" pitchFamily="2" charset="-122"/>
                <a:sym typeface="+mn-ea"/>
              </a:rPr>
              <a:t>：深层</a:t>
            </a:r>
            <a:r>
              <a:rPr lang="en-US" altLang="zh-CN" sz="1600" dirty="0">
                <a:solidFill>
                  <a:schemeClr val="tx1"/>
                </a:solidFill>
                <a:latin typeface="+mn-ea"/>
                <a:ea typeface="宋体" panose="02010600030101010101" pitchFamily="2" charset="-122"/>
                <a:sym typeface="+mn-ea"/>
              </a:rPr>
              <a:t>CNN</a:t>
            </a:r>
            <a:r>
              <a:rPr lang="zh-CN" altLang="en-US" sz="1600" dirty="0">
                <a:solidFill>
                  <a:schemeClr val="tx1"/>
                </a:solidFill>
                <a:latin typeface="+mn-ea"/>
                <a:ea typeface="宋体" panose="02010600030101010101" pitchFamily="2" charset="-122"/>
                <a:sym typeface="+mn-ea"/>
              </a:rPr>
              <a:t>的效果退化是因为什么</a:t>
            </a:r>
            <a:r>
              <a:rPr lang="zh-CN" altLang="zh-CN"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通常，</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当我们堆叠一个模型时，会认为效果会越堆越好。因为，假设一个比较浅的网络已经可以达到不错的效果，那么</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再进行叠加的</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网络</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什么也不做，效果不会变差</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事实上，这是问题所在</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，因为</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“什么都不做”是</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之前</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神经网络最难做到的</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事情</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之一</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这时因为</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由于非线性激活函数</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Relu</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的存在，每次输入到输出的过程都几乎是不可逆的（信息损失） </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所以</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很难从输出反推回完整的输入</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Residual Learning</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设计的本质</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，是让模型的内部结构</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具有</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恒等映射的能力</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，这样</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在堆叠网络的过程中，不会因为继续堆叠而产生退化</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6" name="图片 5"/>
          <p:cNvPicPr>
            <a:picLocks noChangeAspect="1"/>
          </p:cNvPicPr>
          <p:nvPr/>
        </p:nvPicPr>
        <p:blipFill>
          <a:blip r:embed="rId1"/>
          <a:stretch>
            <a:fillRect/>
          </a:stretch>
        </p:blipFill>
        <p:spPr>
          <a:xfrm>
            <a:off x="6828790" y="1550035"/>
            <a:ext cx="4705350" cy="1285875"/>
          </a:xfrm>
          <a:prstGeom prst="rect">
            <a:avLst/>
          </a:prstGeom>
        </p:spPr>
      </p:pic>
      <p:pic>
        <p:nvPicPr>
          <p:cNvPr id="7" name="图片 6"/>
          <p:cNvPicPr>
            <a:picLocks noChangeAspect="1"/>
          </p:cNvPicPr>
          <p:nvPr/>
        </p:nvPicPr>
        <p:blipFill>
          <a:blip r:embed="rId2"/>
          <a:stretch>
            <a:fillRect/>
          </a:stretch>
        </p:blipFill>
        <p:spPr>
          <a:xfrm>
            <a:off x="6819265" y="3068955"/>
            <a:ext cx="4772025" cy="1276350"/>
          </a:xfrm>
          <a:prstGeom prst="rect">
            <a:avLst/>
          </a:prstGeom>
        </p:spPr>
      </p:pic>
      <p:sp>
        <p:nvSpPr>
          <p:cNvPr id="8" name="Content Placeholder 2"/>
          <p:cNvSpPr txBox="1">
            <a:spLocks noGrp="1"/>
          </p:cNvSpPr>
          <p:nvPr/>
        </p:nvSpPr>
        <p:spPr>
          <a:xfrm>
            <a:off x="6608445" y="4370070"/>
            <a:ext cx="5582920" cy="17837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sz="1600" dirty="0">
                <a:solidFill>
                  <a:schemeClr val="tx1"/>
                </a:solidFill>
                <a:latin typeface="+mn-ea"/>
                <a:ea typeface="宋体" panose="02010600030101010101" pitchFamily="2" charset="-122"/>
                <a:sym typeface="+mn-ea"/>
              </a:rPr>
              <a:t>mobileNetV2</a:t>
            </a:r>
            <a:r>
              <a:rPr lang="zh-CN" sz="1600" dirty="0">
                <a:solidFill>
                  <a:schemeClr val="tx1"/>
                </a:solidFill>
                <a:latin typeface="+mn-ea"/>
                <a:ea typeface="宋体" panose="02010600030101010101" pitchFamily="2" charset="-122"/>
                <a:sym typeface="+mn-ea"/>
              </a:rPr>
              <a:t>论文中，作者说明了使用</a:t>
            </a:r>
            <a:r>
              <a:rPr lang="en-US" altLang="zh-CN" sz="1600" dirty="0">
                <a:solidFill>
                  <a:schemeClr val="tx1"/>
                </a:solidFill>
                <a:latin typeface="+mn-ea"/>
                <a:ea typeface="宋体" panose="02010600030101010101" pitchFamily="2" charset="-122"/>
                <a:sym typeface="+mn-ea"/>
              </a:rPr>
              <a:t>ReLU</a:t>
            </a:r>
            <a:r>
              <a:rPr lang="zh-CN" altLang="zh-CN" sz="1600" dirty="0">
                <a:solidFill>
                  <a:schemeClr val="tx1"/>
                </a:solidFill>
                <a:latin typeface="+mn-ea"/>
                <a:ea typeface="宋体" panose="02010600030101010101" pitchFamily="2" charset="-122"/>
                <a:sym typeface="+mn-ea"/>
              </a:rPr>
              <a:t>的问题，即</a:t>
            </a:r>
            <a:r>
              <a:rPr sz="1600" dirty="0">
                <a:solidFill>
                  <a:schemeClr val="tx1"/>
                </a:solidFill>
                <a:latin typeface="+mn-ea"/>
                <a:ea typeface="宋体" panose="02010600030101010101" pitchFamily="2" charset="-122"/>
                <a:sym typeface="+mn-ea"/>
              </a:rPr>
              <a:t>当使用ReLU等激活函数时，会导致信息丢失</a:t>
            </a:r>
            <a:r>
              <a:rPr lang="zh-CN" sz="1600" dirty="0">
                <a:solidFill>
                  <a:schemeClr val="tx1"/>
                </a:solidFill>
                <a:latin typeface="+mn-ea"/>
                <a:ea typeface="宋体" panose="02010600030101010101" pitchFamily="2" charset="-122"/>
                <a:sym typeface="+mn-ea"/>
              </a:rPr>
              <a:t>：</a:t>
            </a:r>
            <a:endParaRPr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ea typeface="宋体" panose="02010600030101010101" pitchFamily="2" charset="-122"/>
                <a:sym typeface="+mn-ea"/>
              </a:rPr>
              <a:t>低维（2维）的信息嵌入到n维的空间中，并通过随机矩阵T对特征进行变换，之后再加上ReLU激活函数，之后在通过 T−1 进行反变换。当n=2，3时，会导致比较严重的信息丢失，部分特征重叠到一起了；当n=15到30时，信息丢失程度降低</a:t>
            </a:r>
            <a:endParaRPr lang="zh-CN" sz="1600" dirty="0">
              <a:solidFill>
                <a:schemeClr val="tx1"/>
              </a:solidFill>
              <a:latin typeface="+mn-ea"/>
              <a:ea typeface="宋体" panose="02010600030101010101" pitchFamily="2" charset="-122"/>
              <a:sym typeface="+mn-ea"/>
            </a:endParaRPr>
          </a:p>
        </p:txBody>
      </p:sp>
    </p:spTree>
    <p:custDataLst>
      <p:tags r:id="rId3"/>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ResNet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65480" y="1480820"/>
            <a:ext cx="5372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zh-CN" sz="1600" dirty="0">
                <a:solidFill>
                  <a:schemeClr val="tx1"/>
                </a:solidFill>
                <a:latin typeface="+mn-ea"/>
                <a:ea typeface="宋体" panose="02010600030101010101" pitchFamily="2" charset="-122"/>
                <a:sym typeface="+mn-ea"/>
              </a:rPr>
              <a:t>Residual Learning：</a:t>
            </a:r>
            <a:endParaRPr lang="zh-CN" altLang="en-US" sz="1600" dirty="0">
              <a:solidFill>
                <a:schemeClr val="tx1"/>
              </a:solidFill>
              <a:latin typeface="+mn-ea"/>
            </a:endParaRPr>
          </a:p>
          <a:p>
            <a:pPr fontAlgn="auto">
              <a:lnSpc>
                <a:spcPct val="150000"/>
              </a:lnSpc>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如果深层网络后面的层都是是恒等映射，那么模型就可以转化为一个浅层网络 </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需要找到</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恒等映射</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关系</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ResNet</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将</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Residual Learning</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设计为 H(x)=F(x)+x</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直接把恒等映射作为网络的一部分</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这样</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把问题转化为学习一个残差函数 F(x)=H(x)-x</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只要F(x)=0，就构成了一个恒等映射H(x) = x</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同时，</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拟合残差</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要</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比拟合恒等映射容易</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曲线叫做跳接（shortcut connection），通过跳接在激活函数前，将上一层（或几层）之前的输出与本层计算的输出相加，</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可以</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将求和的结果输入到激活函数中做为本层的输出</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7683500" y="2198370"/>
            <a:ext cx="3686175" cy="2085975"/>
          </a:xfrm>
          <a:prstGeom prst="rect">
            <a:avLst/>
          </a:prstGeom>
        </p:spPr>
      </p:pic>
    </p:spTree>
    <p:custDataLst>
      <p:tags r:id="rId2"/>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ResNet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65480" y="1480820"/>
            <a:ext cx="5372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zh-CN" sz="1600" dirty="0">
                <a:solidFill>
                  <a:schemeClr val="tx1"/>
                </a:solidFill>
                <a:latin typeface="+mn-ea"/>
                <a:ea typeface="宋体" panose="02010600030101010101" pitchFamily="2" charset="-122"/>
                <a:sym typeface="+mn-ea"/>
              </a:rPr>
              <a:t>Residual Learning：</a:t>
            </a:r>
            <a:endParaRPr lang="zh-CN" altLang="en-US" sz="1600" dirty="0">
              <a:solidFill>
                <a:schemeClr val="tx1"/>
              </a:solidFill>
              <a:latin typeface="+mn-ea"/>
            </a:endParaRPr>
          </a:p>
          <a:p>
            <a:pPr fontAlgn="auto">
              <a:lnSpc>
                <a:spcPct val="150000"/>
              </a:lnSpc>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假设Residual Block的输入为</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x</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那么</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输出</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其中                   即残差部分，是要学习的目标</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残差部分中间有一个</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ReLU</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激活的双层权重，即</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这里   代表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ReLU</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代表两层权重</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Thinking</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：为什么Residual block需要有两层权重？</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如果没有非线性激活，和不加是一样的（</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ReLU</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的价值）</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7683500" y="2198370"/>
            <a:ext cx="3686175" cy="2085975"/>
          </a:xfrm>
          <a:prstGeom prst="rect">
            <a:avLst/>
          </a:prstGeom>
        </p:spPr>
      </p:pic>
      <p:graphicFrame>
        <p:nvGraphicFramePr>
          <p:cNvPr id="3" name="对象 -2147482622"/>
          <p:cNvGraphicFramePr>
            <a:graphicFrameLocks noChangeAspect="1"/>
          </p:cNvGraphicFramePr>
          <p:nvPr/>
        </p:nvGraphicFramePr>
        <p:xfrm>
          <a:off x="982980" y="2546033"/>
          <a:ext cx="1839595" cy="382270"/>
        </p:xfrm>
        <a:graphic>
          <a:graphicData uri="http://schemas.openxmlformats.org/presentationml/2006/ole">
            <mc:AlternateContent xmlns:mc="http://schemas.openxmlformats.org/markup-compatibility/2006">
              <mc:Choice xmlns:v="urn:schemas-microsoft-com:vml" Requires="v">
                <p:oleObj spid="_x0000_s6" name="" r:id="rId2" imgW="1104900" imgH="228600" progId="Equation.KSEE3">
                  <p:embed/>
                </p:oleObj>
              </mc:Choice>
              <mc:Fallback>
                <p:oleObj name="" r:id="rId2" imgW="1104900" imgH="228600" progId="Equation.KSEE3">
                  <p:embed/>
                  <p:pic>
                    <p:nvPicPr>
                      <p:cNvPr id="0" name="图片 5"/>
                      <p:cNvPicPr/>
                      <p:nvPr/>
                    </p:nvPicPr>
                    <p:blipFill>
                      <a:blip r:embed="rId3"/>
                      <a:stretch>
                        <a:fillRect/>
                      </a:stretch>
                    </p:blipFill>
                    <p:spPr>
                      <a:xfrm>
                        <a:off x="982980" y="2546033"/>
                        <a:ext cx="1839595" cy="382270"/>
                      </a:xfrm>
                      <a:prstGeom prst="rect">
                        <a:avLst/>
                      </a:prstGeom>
                      <a:noFill/>
                      <a:ln w="38100">
                        <a:noFill/>
                        <a:miter/>
                      </a:ln>
                    </p:spPr>
                  </p:pic>
                </p:oleObj>
              </mc:Fallback>
            </mc:AlternateContent>
          </a:graphicData>
        </a:graphic>
      </p:graphicFrame>
      <p:graphicFrame>
        <p:nvGraphicFramePr>
          <p:cNvPr id="9" name="对象 -2147482622"/>
          <p:cNvGraphicFramePr>
            <a:graphicFrameLocks noChangeAspect="1"/>
          </p:cNvGraphicFramePr>
          <p:nvPr/>
        </p:nvGraphicFramePr>
        <p:xfrm>
          <a:off x="1129665" y="3030538"/>
          <a:ext cx="1840865" cy="382270"/>
        </p:xfrm>
        <a:graphic>
          <a:graphicData uri="http://schemas.openxmlformats.org/presentationml/2006/ole">
            <mc:AlternateContent xmlns:mc="http://schemas.openxmlformats.org/markup-compatibility/2006">
              <mc:Choice xmlns:v="urn:schemas-microsoft-com:vml" Requires="v">
                <p:oleObj spid="_x0000_s10" name="" r:id="rId4" imgW="1104900" imgH="228600" progId="Equation.KSEE3">
                  <p:embed/>
                </p:oleObj>
              </mc:Choice>
              <mc:Fallback>
                <p:oleObj name="" r:id="rId4" imgW="1104900" imgH="228600" progId="Equation.KSEE3">
                  <p:embed/>
                  <p:pic>
                    <p:nvPicPr>
                      <p:cNvPr id="0" name="图片 5"/>
                      <p:cNvPicPr/>
                      <p:nvPr/>
                    </p:nvPicPr>
                    <p:blipFill>
                      <a:blip r:embed="rId5"/>
                      <a:stretch>
                        <a:fillRect/>
                      </a:stretch>
                    </p:blipFill>
                    <p:spPr>
                      <a:xfrm>
                        <a:off x="1129665" y="3030538"/>
                        <a:ext cx="1840865" cy="382270"/>
                      </a:xfrm>
                      <a:prstGeom prst="rect">
                        <a:avLst/>
                      </a:prstGeom>
                      <a:noFill/>
                      <a:ln w="38100">
                        <a:noFill/>
                        <a:miter/>
                      </a:ln>
                    </p:spPr>
                  </p:pic>
                </p:oleObj>
              </mc:Fallback>
            </mc:AlternateContent>
          </a:graphicData>
        </a:graphic>
      </p:graphicFrame>
      <p:graphicFrame>
        <p:nvGraphicFramePr>
          <p:cNvPr id="12" name="对象 -2147482622"/>
          <p:cNvGraphicFramePr>
            <a:graphicFrameLocks noChangeAspect="1"/>
          </p:cNvGraphicFramePr>
          <p:nvPr/>
        </p:nvGraphicFramePr>
        <p:xfrm>
          <a:off x="1187133" y="4027171"/>
          <a:ext cx="1502410" cy="361315"/>
        </p:xfrm>
        <a:graphic>
          <a:graphicData uri="http://schemas.openxmlformats.org/presentationml/2006/ole">
            <mc:AlternateContent xmlns:mc="http://schemas.openxmlformats.org/markup-compatibility/2006">
              <mc:Choice xmlns:v="urn:schemas-microsoft-com:vml" Requires="v">
                <p:oleObj spid="_x0000_s13" name="" r:id="rId6" imgW="901700" imgH="215900" progId="Equation.KSEE3">
                  <p:embed/>
                </p:oleObj>
              </mc:Choice>
              <mc:Fallback>
                <p:oleObj name="" r:id="rId6" imgW="901700" imgH="215900" progId="Equation.KSEE3">
                  <p:embed/>
                  <p:pic>
                    <p:nvPicPr>
                      <p:cNvPr id="0" name="图片 5"/>
                      <p:cNvPicPr/>
                      <p:nvPr/>
                    </p:nvPicPr>
                    <p:blipFill>
                      <a:blip r:embed="rId7"/>
                      <a:stretch>
                        <a:fillRect/>
                      </a:stretch>
                    </p:blipFill>
                    <p:spPr>
                      <a:xfrm>
                        <a:off x="1187133" y="4027171"/>
                        <a:ext cx="1502410" cy="361315"/>
                      </a:xfrm>
                      <a:prstGeom prst="rect">
                        <a:avLst/>
                      </a:prstGeom>
                      <a:noFill/>
                      <a:ln w="38100">
                        <a:noFill/>
                        <a:miter/>
                      </a:ln>
                    </p:spPr>
                  </p:pic>
                </p:oleObj>
              </mc:Fallback>
            </mc:AlternateContent>
          </a:graphicData>
        </a:graphic>
      </p:graphicFrame>
      <p:graphicFrame>
        <p:nvGraphicFramePr>
          <p:cNvPr id="14" name="对象 -2147482622"/>
          <p:cNvGraphicFramePr>
            <a:graphicFrameLocks noChangeAspect="1"/>
          </p:cNvGraphicFramePr>
          <p:nvPr/>
        </p:nvGraphicFramePr>
        <p:xfrm>
          <a:off x="1163638" y="4592956"/>
          <a:ext cx="254000" cy="234315"/>
        </p:xfrm>
        <a:graphic>
          <a:graphicData uri="http://schemas.openxmlformats.org/presentationml/2006/ole">
            <mc:AlternateContent xmlns:mc="http://schemas.openxmlformats.org/markup-compatibility/2006">
              <mc:Choice xmlns:v="urn:schemas-microsoft-com:vml" Requires="v">
                <p:oleObj spid="_x0000_s15" name="" r:id="rId8" imgW="152400" imgH="139700" progId="Equation.KSEE3">
                  <p:embed/>
                </p:oleObj>
              </mc:Choice>
              <mc:Fallback>
                <p:oleObj name="" r:id="rId8" imgW="152400" imgH="139700" progId="Equation.KSEE3">
                  <p:embed/>
                  <p:pic>
                    <p:nvPicPr>
                      <p:cNvPr id="0" name="图片 5"/>
                      <p:cNvPicPr/>
                      <p:nvPr/>
                    </p:nvPicPr>
                    <p:blipFill>
                      <a:blip r:embed="rId9"/>
                      <a:stretch>
                        <a:fillRect/>
                      </a:stretch>
                    </p:blipFill>
                    <p:spPr>
                      <a:xfrm>
                        <a:off x="1163638" y="4592956"/>
                        <a:ext cx="254000" cy="234315"/>
                      </a:xfrm>
                      <a:prstGeom prst="rect">
                        <a:avLst/>
                      </a:prstGeom>
                      <a:noFill/>
                      <a:ln w="38100">
                        <a:noFill/>
                        <a:miter/>
                      </a:ln>
                    </p:spPr>
                  </p:pic>
                </p:oleObj>
              </mc:Fallback>
            </mc:AlternateContent>
          </a:graphicData>
        </a:graphic>
      </p:graphicFrame>
      <p:graphicFrame>
        <p:nvGraphicFramePr>
          <p:cNvPr id="16" name="对象 -2147482622"/>
          <p:cNvGraphicFramePr>
            <a:graphicFrameLocks noChangeAspect="1"/>
          </p:cNvGraphicFramePr>
          <p:nvPr/>
        </p:nvGraphicFramePr>
        <p:xfrm>
          <a:off x="2412048" y="4500881"/>
          <a:ext cx="698500" cy="361315"/>
        </p:xfrm>
        <a:graphic>
          <a:graphicData uri="http://schemas.openxmlformats.org/presentationml/2006/ole">
            <mc:AlternateContent xmlns:mc="http://schemas.openxmlformats.org/markup-compatibility/2006">
              <mc:Choice xmlns:v="urn:schemas-microsoft-com:vml" Requires="v">
                <p:oleObj spid="_x0000_s17" name="" r:id="rId10" imgW="419100" imgH="215900" progId="Equation.KSEE3">
                  <p:embed/>
                </p:oleObj>
              </mc:Choice>
              <mc:Fallback>
                <p:oleObj name="" r:id="rId10" imgW="419100" imgH="215900" progId="Equation.KSEE3">
                  <p:embed/>
                  <p:pic>
                    <p:nvPicPr>
                      <p:cNvPr id="0" name="图片 5"/>
                      <p:cNvPicPr/>
                      <p:nvPr/>
                    </p:nvPicPr>
                    <p:blipFill>
                      <a:blip r:embed="rId11"/>
                      <a:stretch>
                        <a:fillRect/>
                      </a:stretch>
                    </p:blipFill>
                    <p:spPr>
                      <a:xfrm>
                        <a:off x="2412048" y="4500881"/>
                        <a:ext cx="698500" cy="361315"/>
                      </a:xfrm>
                      <a:prstGeom prst="rect">
                        <a:avLst/>
                      </a:prstGeom>
                      <a:noFill/>
                      <a:ln w="38100">
                        <a:noFill/>
                        <a:miter/>
                      </a:ln>
                    </p:spPr>
                  </p:pic>
                </p:oleObj>
              </mc:Fallback>
            </mc:AlternateContent>
          </a:graphicData>
        </a:graphic>
      </p:graphicFrame>
      <p:graphicFrame>
        <p:nvGraphicFramePr>
          <p:cNvPr id="19" name="对象 -2147482622"/>
          <p:cNvGraphicFramePr>
            <a:graphicFrameLocks noChangeAspect="1"/>
          </p:cNvGraphicFramePr>
          <p:nvPr/>
        </p:nvGraphicFramePr>
        <p:xfrm>
          <a:off x="877570" y="5488941"/>
          <a:ext cx="4063365" cy="382905"/>
        </p:xfrm>
        <a:graphic>
          <a:graphicData uri="http://schemas.openxmlformats.org/presentationml/2006/ole">
            <mc:AlternateContent xmlns:mc="http://schemas.openxmlformats.org/markup-compatibility/2006">
              <mc:Choice xmlns:v="urn:schemas-microsoft-com:vml" Requires="v">
                <p:oleObj spid="_x0000_s20" name="" r:id="rId12" imgW="2438400" imgH="228600" progId="Equation.KSEE3">
                  <p:embed/>
                </p:oleObj>
              </mc:Choice>
              <mc:Fallback>
                <p:oleObj name="" r:id="rId12" imgW="2438400" imgH="228600" progId="Equation.KSEE3">
                  <p:embed/>
                  <p:pic>
                    <p:nvPicPr>
                      <p:cNvPr id="0" name="图片 5"/>
                      <p:cNvPicPr/>
                      <p:nvPr/>
                    </p:nvPicPr>
                    <p:blipFill>
                      <a:blip r:embed="rId13"/>
                      <a:stretch>
                        <a:fillRect/>
                      </a:stretch>
                    </p:blipFill>
                    <p:spPr>
                      <a:xfrm>
                        <a:off x="877570" y="5488941"/>
                        <a:ext cx="4063365" cy="382905"/>
                      </a:xfrm>
                      <a:prstGeom prst="rect">
                        <a:avLst/>
                      </a:prstGeom>
                      <a:noFill/>
                      <a:ln w="38100">
                        <a:noFill/>
                        <a:miter/>
                      </a:ln>
                    </p:spPr>
                  </p:pic>
                </p:oleObj>
              </mc:Fallback>
            </mc:AlternateContent>
          </a:graphicData>
        </a:graphic>
      </p:graphicFrame>
    </p:spTree>
    <p:custDataLst>
      <p:tags r:id="rId14"/>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ResNet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2425" y="1598930"/>
            <a:ext cx="49460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zh-CN" sz="1600" dirty="0">
                <a:solidFill>
                  <a:schemeClr val="tx1"/>
                </a:solidFill>
                <a:latin typeface="+mn-ea"/>
                <a:ea typeface="宋体" panose="02010600030101010101" pitchFamily="2" charset="-122"/>
                <a:sym typeface="+mn-ea"/>
              </a:rPr>
              <a:t>常用的</a:t>
            </a:r>
            <a:r>
              <a:rPr lang="en-US" altLang="zh-CN" sz="1600" dirty="0">
                <a:solidFill>
                  <a:schemeClr val="tx1"/>
                </a:solidFill>
                <a:latin typeface="+mn-ea"/>
                <a:ea typeface="宋体" panose="02010600030101010101" pitchFamily="2" charset="-122"/>
                <a:sym typeface="+mn-ea"/>
              </a:rPr>
              <a:t>ResNet</a:t>
            </a:r>
            <a:r>
              <a:rPr lang="zh-CN" altLang="zh-CN"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5种常用深度</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18</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34</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50</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101</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152</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网络分成5部分，分别是：conv1，conv2_x，conv3_x，conv4_x，conv5_x</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网络层数的计算，比如</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ResNet</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101</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经过3 + 4 + 23 + 3 = 33个building block，每个block为3层，所以有33 x 3 = 99层</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再加上第一层的卷积</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conv1</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，以及最后的</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fc</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层（用于分类），一共是</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99+1+1=101</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层</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2" name="图片 1" descr="resnet-2"/>
          <p:cNvPicPr>
            <a:picLocks noChangeAspect="1"/>
          </p:cNvPicPr>
          <p:nvPr/>
        </p:nvPicPr>
        <p:blipFill>
          <a:blip r:embed="rId1"/>
          <a:stretch>
            <a:fillRect/>
          </a:stretch>
        </p:blipFill>
        <p:spPr>
          <a:xfrm>
            <a:off x="5298440" y="2154555"/>
            <a:ext cx="6776720" cy="2926080"/>
          </a:xfrm>
          <a:prstGeom prst="rect">
            <a:avLst/>
          </a:prstGeom>
        </p:spPr>
      </p:pic>
    </p:spTree>
    <p:custDataLst>
      <p:tags r:id="rId2"/>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730365" y="1993900"/>
            <a:ext cx="5339715" cy="3729990"/>
          </a:xfrm>
          <a:prstGeom prst="rect">
            <a:avLst/>
          </a:prstGeom>
        </p:spPr>
      </p:pic>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DenseNet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480820"/>
            <a:ext cx="61055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sym typeface="+mn-ea"/>
              </a:rPr>
              <a:t>DenseNet</a:t>
            </a:r>
            <a:r>
              <a:rPr lang="zh-CN" altLang="zh-CN"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lang="en-US" altLang="zh-CN" sz="1600" dirty="0">
                <a:solidFill>
                  <a:schemeClr val="tx1"/>
                </a:solidFill>
                <a:latin typeface="+mn-ea"/>
                <a:ea typeface="宋体" panose="02010600030101010101" pitchFamily="2" charset="-122"/>
                <a:sym typeface="+mn-ea"/>
              </a:rPr>
              <a:t>Densely Connected Convolutional Networks, </a:t>
            </a:r>
            <a:r>
              <a:rPr sz="1600" dirty="0">
                <a:solidFill>
                  <a:schemeClr val="tx1"/>
                </a:solidFill>
                <a:latin typeface="+mn-ea"/>
                <a:sym typeface="+mn-ea"/>
              </a:rPr>
              <a:t>201</a:t>
            </a:r>
            <a:r>
              <a:rPr lang="en-US" sz="1600" dirty="0">
                <a:solidFill>
                  <a:schemeClr val="tx1"/>
                </a:solidFill>
                <a:latin typeface="+mn-ea"/>
                <a:sym typeface="+mn-ea"/>
              </a:rPr>
              <a:t>7</a:t>
            </a:r>
            <a:r>
              <a:rPr sz="1600" dirty="0">
                <a:solidFill>
                  <a:schemeClr val="tx1"/>
                </a:solidFill>
                <a:latin typeface="+mn-ea"/>
                <a:sym typeface="+mn-ea"/>
              </a:rPr>
              <a:t> CVPR Best Paper https://arxiv.org/pdf/1608.06993.pdf</a:t>
            </a:r>
            <a:endParaRPr sz="1600" dirty="0">
              <a:solidFill>
                <a:schemeClr val="tx1"/>
              </a:solidFill>
              <a:latin typeface="+mn-ea"/>
              <a:sym typeface="+mn-ea"/>
            </a:endParaRPr>
          </a:p>
          <a:p>
            <a:pPr fontAlgn="auto">
              <a:lnSpc>
                <a:spcPct val="150000"/>
              </a:lnSpc>
            </a:pPr>
            <a:r>
              <a:rPr sz="1600" dirty="0">
                <a:solidFill>
                  <a:schemeClr val="tx1"/>
                </a:solidFill>
                <a:latin typeface="+mn-ea"/>
                <a:ea typeface="宋体" panose="02010600030101010101" pitchFamily="2" charset="-122"/>
                <a:sym typeface="+mn-ea"/>
              </a:rPr>
              <a:t>提出了</a:t>
            </a:r>
            <a:r>
              <a:rPr lang="en-US" sz="1600" dirty="0">
                <a:solidFill>
                  <a:schemeClr val="tx1"/>
                </a:solidFill>
                <a:latin typeface="+mn-ea"/>
                <a:ea typeface="宋体" panose="02010600030101010101" pitchFamily="2" charset="-122"/>
                <a:sym typeface="+mn-ea"/>
              </a:rPr>
              <a:t>DenseNet</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ea typeface="宋体" panose="02010600030101010101" pitchFamily="2" charset="-122"/>
                <a:sym typeface="+mn-ea"/>
              </a:rPr>
              <a:t>密集卷积网络</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ea typeface="宋体" panose="02010600030101010101" pitchFamily="2" charset="-122"/>
                <a:sym typeface="+mn-ea"/>
              </a:rPr>
              <a:t>，它的每一层在前向反馈模式中都和后面的层有连接</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ea typeface="宋体" panose="02010600030101010101" pitchFamily="2" charset="-122"/>
                <a:sym typeface="+mn-ea"/>
              </a:rPr>
              <a:t>对于每一层，它的输入包括前一层的输出和该层之前所有层的输入</a:t>
            </a:r>
            <a:endParaRPr sz="1600" dirty="0">
              <a:solidFill>
                <a:schemeClr val="tx1"/>
              </a:solidFill>
              <a:latin typeface="+mn-ea"/>
              <a:ea typeface="宋体" panose="02010600030101010101" pitchFamily="2" charset="-122"/>
              <a:sym typeface="+mn-ea"/>
            </a:endParaRPr>
          </a:p>
          <a:p>
            <a:pPr fontAlgn="auto">
              <a:lnSpc>
                <a:spcPct val="150000"/>
              </a:lnSpc>
            </a:pPr>
            <a:r>
              <a:rPr lang="en-US" sz="1600" dirty="0">
                <a:solidFill>
                  <a:schemeClr val="tx1"/>
                </a:solidFill>
                <a:latin typeface="+mn-ea"/>
                <a:ea typeface="宋体" panose="02010600030101010101" pitchFamily="2" charset="-122"/>
                <a:sym typeface="+mn-ea"/>
              </a:rPr>
              <a:t>DenseNet</a:t>
            </a:r>
            <a:r>
              <a:rPr lang="zh-CN" altLang="en-US" sz="1600" dirty="0">
                <a:solidFill>
                  <a:schemeClr val="tx1"/>
                </a:solidFill>
                <a:latin typeface="+mn-ea"/>
                <a:ea typeface="宋体" panose="02010600030101010101" pitchFamily="2" charset="-122"/>
                <a:sym typeface="+mn-ea"/>
              </a:rPr>
              <a:t>的优点：</a:t>
            </a:r>
            <a:endParaRPr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ea typeface="宋体" panose="02010600030101010101" pitchFamily="2" charset="-122"/>
                <a:sym typeface="+mn-ea"/>
              </a:rPr>
              <a:t>缓解了梯度消失</a:t>
            </a:r>
            <a:endParaRPr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ea typeface="宋体" panose="02010600030101010101" pitchFamily="2" charset="-122"/>
                <a:sym typeface="+mn-ea"/>
              </a:rPr>
              <a:t>加强了特征传播</a:t>
            </a:r>
            <a:endParaRPr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ea typeface="宋体" panose="02010600030101010101" pitchFamily="2" charset="-122"/>
                <a:sym typeface="+mn-ea"/>
              </a:rPr>
              <a:t>增强了特征复用</a:t>
            </a:r>
            <a:endParaRPr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ea typeface="宋体" panose="02010600030101010101" pitchFamily="2" charset="-122"/>
                <a:sym typeface="+mn-ea"/>
              </a:rPr>
              <a:t>减少了参数量</a:t>
            </a:r>
            <a:endParaRPr sz="1600" dirty="0">
              <a:solidFill>
                <a:schemeClr val="tx1"/>
              </a:solidFill>
              <a:latin typeface="+mn-ea"/>
              <a:ea typeface="宋体" panose="02010600030101010101" pitchFamily="2" charset="-122"/>
              <a:sym typeface="+mn-ea"/>
            </a:endParaRPr>
          </a:p>
        </p:txBody>
      </p:sp>
    </p:spTree>
    <p:custDataLst>
      <p:tags r:id="rId2"/>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DenseNet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480820"/>
            <a:ext cx="61055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sym typeface="+mn-ea"/>
              </a:rPr>
              <a:t>DenseNet</a:t>
            </a:r>
            <a:r>
              <a:rPr lang="zh-CN" altLang="zh-CN"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sz="1600" dirty="0">
                <a:solidFill>
                  <a:schemeClr val="tx1"/>
                </a:solidFill>
                <a:latin typeface="+mn-ea"/>
                <a:sym typeface="+mn-ea"/>
              </a:rPr>
              <a:t>传统的 </a:t>
            </a:r>
            <a:r>
              <a:rPr lang="en-US" sz="1600" dirty="0">
                <a:solidFill>
                  <a:schemeClr val="tx1"/>
                </a:solidFill>
                <a:latin typeface="+mn-ea"/>
                <a:sym typeface="+mn-ea"/>
              </a:rPr>
              <a:t>L </a:t>
            </a:r>
            <a:r>
              <a:rPr sz="1600" dirty="0">
                <a:solidFill>
                  <a:schemeClr val="tx1"/>
                </a:solidFill>
                <a:latin typeface="+mn-ea"/>
                <a:sym typeface="+mn-ea"/>
              </a:rPr>
              <a:t>层卷积网络有 </a:t>
            </a:r>
            <a:r>
              <a:rPr lang="en-US" sz="1600" dirty="0">
                <a:solidFill>
                  <a:schemeClr val="tx1"/>
                </a:solidFill>
                <a:latin typeface="+mn-ea"/>
                <a:sym typeface="+mn-ea"/>
              </a:rPr>
              <a:t>L </a:t>
            </a:r>
            <a:r>
              <a:rPr sz="1600" dirty="0">
                <a:solidFill>
                  <a:schemeClr val="tx1"/>
                </a:solidFill>
                <a:latin typeface="+mn-ea"/>
                <a:sym typeface="+mn-ea"/>
              </a:rPr>
              <a:t>个连接</a:t>
            </a:r>
            <a:r>
              <a:rPr lang="zh-CN" sz="1600" dirty="0">
                <a:solidFill>
                  <a:schemeClr val="tx1"/>
                </a:solidFill>
                <a:latin typeface="+mn-ea"/>
                <a:ea typeface="宋体" panose="02010600030101010101" pitchFamily="2" charset="-122"/>
                <a:sym typeface="+mn-ea"/>
              </a:rPr>
              <a:t>，即</a:t>
            </a:r>
            <a:r>
              <a:rPr sz="1600" dirty="0">
                <a:solidFill>
                  <a:schemeClr val="tx1"/>
                </a:solidFill>
                <a:latin typeface="+mn-ea"/>
                <a:sym typeface="+mn-ea"/>
              </a:rPr>
              <a:t>每一层与它的前一层和后一层相连</a:t>
            </a:r>
            <a:endParaRPr sz="1600" dirty="0">
              <a:solidFill>
                <a:schemeClr val="tx1"/>
              </a:solidFill>
              <a:latin typeface="+mn-ea"/>
              <a:sym typeface="+mn-ea"/>
            </a:endParaRPr>
          </a:p>
          <a:p>
            <a:pPr fontAlgn="auto">
              <a:lnSpc>
                <a:spcPct val="150000"/>
              </a:lnSpc>
            </a:pPr>
            <a:r>
              <a:rPr lang="en-US" altLang="zh-CN" sz="1600" dirty="0">
                <a:solidFill>
                  <a:schemeClr val="tx1"/>
                </a:solidFill>
                <a:latin typeface="+mn-ea"/>
                <a:ea typeface="宋体" panose="02010600030101010101" pitchFamily="2" charset="-122"/>
                <a:sym typeface="+mn-ea"/>
              </a:rPr>
              <a:t>DenseNet</a:t>
            </a:r>
            <a:r>
              <a:rPr lang="zh-CN" altLang="zh-CN" sz="1600" dirty="0">
                <a:solidFill>
                  <a:schemeClr val="tx1"/>
                </a:solidFill>
                <a:latin typeface="+mn-ea"/>
                <a:ea typeface="宋体" panose="02010600030101010101" pitchFamily="2" charset="-122"/>
                <a:sym typeface="+mn-ea"/>
              </a:rPr>
              <a:t>有 </a:t>
            </a:r>
            <a:r>
              <a:rPr lang="en-US" altLang="zh-CN" sz="1600" dirty="0">
                <a:solidFill>
                  <a:schemeClr val="tx1"/>
                </a:solidFill>
                <a:latin typeface="+mn-ea"/>
                <a:ea typeface="宋体" panose="02010600030101010101" pitchFamily="2" charset="-122"/>
                <a:sym typeface="+mn-ea"/>
              </a:rPr>
              <a:t>L(L+1)/2 </a:t>
            </a:r>
            <a:r>
              <a:rPr lang="zh-CN" altLang="zh-CN" sz="1600" dirty="0">
                <a:solidFill>
                  <a:schemeClr val="tx1"/>
                </a:solidFill>
                <a:latin typeface="+mn-ea"/>
                <a:ea typeface="宋体" panose="02010600030101010101" pitchFamily="2" charset="-122"/>
                <a:sym typeface="+mn-ea"/>
              </a:rPr>
              <a:t>个链接，每一层都将之前的所有层的特征图作为输入，而它自己的特征图是之后所有层的输入</a:t>
            </a:r>
            <a:endParaRPr lang="zh-CN" altLang="zh-CN" sz="1600" dirty="0">
              <a:solidFill>
                <a:schemeClr val="tx1"/>
              </a:solidFill>
              <a:latin typeface="+mn-ea"/>
              <a:ea typeface="宋体" panose="02010600030101010101" pitchFamily="2" charset="-122"/>
              <a:sym typeface="+mn-ea"/>
            </a:endParaRPr>
          </a:p>
          <a:p>
            <a:pPr fontAlgn="auto">
              <a:lnSpc>
                <a:spcPct val="150000"/>
              </a:lnSpc>
            </a:pPr>
            <a:r>
              <a:rPr lang="zh-CN" altLang="zh-CN" sz="1600" dirty="0">
                <a:solidFill>
                  <a:schemeClr val="tx1"/>
                </a:solidFill>
                <a:latin typeface="+mn-ea"/>
                <a:ea typeface="宋体" panose="02010600030101010101" pitchFamily="2" charset="-122"/>
                <a:sym typeface="+mn-ea"/>
              </a:rPr>
              <a:t>ResNet的前馈网络是将第    层的输出作为           层的输入，</a:t>
            </a:r>
            <a:r>
              <a:rPr lang="en-US" altLang="zh-CN" sz="1600" dirty="0">
                <a:solidFill>
                  <a:schemeClr val="tx1"/>
                </a:solidFill>
                <a:latin typeface="+mn-ea"/>
                <a:ea typeface="宋体" panose="02010600030101010101" pitchFamily="2" charset="-122"/>
                <a:sym typeface="+mn-ea"/>
              </a:rPr>
              <a:t>ResNet</a:t>
            </a:r>
            <a:r>
              <a:rPr lang="zh-CN" altLang="zh-CN" sz="1600" dirty="0">
                <a:solidFill>
                  <a:schemeClr val="tx1"/>
                </a:solidFill>
                <a:latin typeface="+mn-ea"/>
                <a:ea typeface="宋体" panose="02010600030101010101" pitchFamily="2" charset="-122"/>
                <a:sym typeface="+mn-ea"/>
              </a:rPr>
              <a:t>加了跳接，即将自身与非线性转换的结果相加</a:t>
            </a:r>
            <a:endParaRPr lang="zh-CN" altLang="zh-CN" sz="1600" dirty="0">
              <a:solidFill>
                <a:schemeClr val="tx1"/>
              </a:solidFill>
              <a:latin typeface="+mn-ea"/>
              <a:ea typeface="宋体" panose="02010600030101010101" pitchFamily="2" charset="-122"/>
              <a:sym typeface="+mn-ea"/>
            </a:endParaRPr>
          </a:p>
          <a:p>
            <a:pPr fontAlgn="auto">
              <a:lnSpc>
                <a:spcPct val="150000"/>
              </a:lnSpc>
            </a:pPr>
            <a:endParaRPr lang="en-US" altLang="zh-CN" sz="1600" dirty="0">
              <a:solidFill>
                <a:schemeClr val="tx1"/>
              </a:solidFill>
              <a:latin typeface="+mn-ea"/>
              <a:ea typeface="宋体" panose="02010600030101010101" pitchFamily="2" charset="-122"/>
              <a:sym typeface="+mn-ea"/>
            </a:endParaRPr>
          </a:p>
          <a:p>
            <a:pPr fontAlgn="auto">
              <a:lnSpc>
                <a:spcPct val="150000"/>
              </a:lnSpc>
            </a:pPr>
            <a:r>
              <a:rPr lang="en-US" altLang="zh-CN" sz="1600" dirty="0">
                <a:solidFill>
                  <a:schemeClr val="tx1"/>
                </a:solidFill>
                <a:latin typeface="+mn-ea"/>
                <a:ea typeface="宋体" panose="02010600030101010101" pitchFamily="2" charset="-122"/>
                <a:sym typeface="+mn-ea"/>
              </a:rPr>
              <a:t>DenseNet</a:t>
            </a:r>
            <a:r>
              <a:rPr lang="zh-CN" altLang="zh-CN" sz="1600" dirty="0">
                <a:solidFill>
                  <a:schemeClr val="tx1"/>
                </a:solidFill>
                <a:latin typeface="+mn-ea"/>
                <a:ea typeface="宋体" panose="02010600030101010101" pitchFamily="2" charset="-122"/>
                <a:sym typeface="+mn-ea"/>
              </a:rPr>
              <a:t>将</a:t>
            </a:r>
            <a:r>
              <a:rPr lang="zh-CN" altLang="zh-CN" sz="1600" dirty="0">
                <a:solidFill>
                  <a:schemeClr val="tx1"/>
                </a:solidFill>
                <a:latin typeface="+mn-ea"/>
                <a:ea typeface="宋体" panose="02010600030101010101" pitchFamily="2" charset="-122"/>
                <a:sym typeface="+mn-ea"/>
              </a:rPr>
              <a:t>该层与之后的所有层进行连接</a:t>
            </a:r>
            <a:endParaRPr lang="zh-CN" altLang="zh-CN" sz="1600" dirty="0">
              <a:solidFill>
                <a:schemeClr val="tx1"/>
              </a:solidFill>
              <a:latin typeface="+mn-ea"/>
              <a:ea typeface="宋体" panose="02010600030101010101" pitchFamily="2" charset="-122"/>
              <a:sym typeface="+mn-ea"/>
            </a:endParaRPr>
          </a:p>
          <a:p>
            <a:pPr marL="0" indent="0" fontAlgn="auto">
              <a:lnSpc>
                <a:spcPct val="150000"/>
              </a:lnSpc>
              <a:buNone/>
            </a:pPr>
            <a:endParaRPr lang="zh-CN" altLang="zh-CN" sz="1600" dirty="0">
              <a:solidFill>
                <a:schemeClr val="tx1"/>
              </a:solidFill>
              <a:latin typeface="+mn-ea"/>
              <a:ea typeface="宋体" panose="02010600030101010101" pitchFamily="2" charset="-122"/>
              <a:sym typeface="+mn-ea"/>
            </a:endParaRPr>
          </a:p>
        </p:txBody>
      </p:sp>
      <p:graphicFrame>
        <p:nvGraphicFramePr>
          <p:cNvPr id="12" name="对象 -2147482622"/>
          <p:cNvGraphicFramePr>
            <a:graphicFrameLocks noChangeAspect="1"/>
          </p:cNvGraphicFramePr>
          <p:nvPr/>
        </p:nvGraphicFramePr>
        <p:xfrm>
          <a:off x="1026795" y="4606291"/>
          <a:ext cx="2116455" cy="382905"/>
        </p:xfrm>
        <a:graphic>
          <a:graphicData uri="http://schemas.openxmlformats.org/presentationml/2006/ole">
            <mc:AlternateContent xmlns:mc="http://schemas.openxmlformats.org/markup-compatibility/2006">
              <mc:Choice xmlns:v="urn:schemas-microsoft-com:vml" Requires="v">
                <p:oleObj spid="_x0000_s13" name="" r:id="rId1" imgW="1270000" imgH="228600" progId="Equation.KSEE3">
                  <p:embed/>
                </p:oleObj>
              </mc:Choice>
              <mc:Fallback>
                <p:oleObj name="" r:id="rId1" imgW="1270000" imgH="228600" progId="Equation.KSEE3">
                  <p:embed/>
                  <p:pic>
                    <p:nvPicPr>
                      <p:cNvPr id="0" name="图片 5"/>
                      <p:cNvPicPr/>
                      <p:nvPr/>
                    </p:nvPicPr>
                    <p:blipFill>
                      <a:blip r:embed="rId2"/>
                      <a:stretch>
                        <a:fillRect/>
                      </a:stretch>
                    </p:blipFill>
                    <p:spPr>
                      <a:xfrm>
                        <a:off x="1026795" y="4606291"/>
                        <a:ext cx="2116455" cy="382905"/>
                      </a:xfrm>
                      <a:prstGeom prst="rect">
                        <a:avLst/>
                      </a:prstGeom>
                      <a:noFill/>
                      <a:ln w="38100">
                        <a:noFill/>
                        <a:miter/>
                      </a:ln>
                    </p:spPr>
                  </p:pic>
                </p:oleObj>
              </mc:Fallback>
            </mc:AlternateContent>
          </a:graphicData>
        </a:graphic>
      </p:graphicFrame>
      <p:graphicFrame>
        <p:nvGraphicFramePr>
          <p:cNvPr id="4" name="对象 -2147482622"/>
          <p:cNvGraphicFramePr>
            <a:graphicFrameLocks noChangeAspect="1"/>
          </p:cNvGraphicFramePr>
          <p:nvPr/>
        </p:nvGraphicFramePr>
        <p:xfrm>
          <a:off x="3316288" y="3801428"/>
          <a:ext cx="147320" cy="297180"/>
        </p:xfrm>
        <a:graphic>
          <a:graphicData uri="http://schemas.openxmlformats.org/presentationml/2006/ole">
            <mc:AlternateContent xmlns:mc="http://schemas.openxmlformats.org/markup-compatibility/2006">
              <mc:Choice xmlns:v="urn:schemas-microsoft-com:vml" Requires="v">
                <p:oleObj spid="_x0000_s5" name="" r:id="rId3" imgW="88265" imgH="177165" progId="Equation.KSEE3">
                  <p:embed/>
                </p:oleObj>
              </mc:Choice>
              <mc:Fallback>
                <p:oleObj name="" r:id="rId3" imgW="88265" imgH="177165" progId="Equation.KSEE3">
                  <p:embed/>
                  <p:pic>
                    <p:nvPicPr>
                      <p:cNvPr id="0" name="图片 5"/>
                      <p:cNvPicPr/>
                      <p:nvPr/>
                    </p:nvPicPr>
                    <p:blipFill>
                      <a:blip r:embed="rId4"/>
                      <a:stretch>
                        <a:fillRect/>
                      </a:stretch>
                    </p:blipFill>
                    <p:spPr>
                      <a:xfrm>
                        <a:off x="3316288" y="3801428"/>
                        <a:ext cx="147320" cy="297180"/>
                      </a:xfrm>
                      <a:prstGeom prst="rect">
                        <a:avLst/>
                      </a:prstGeom>
                      <a:noFill/>
                      <a:ln w="38100">
                        <a:noFill/>
                        <a:miter/>
                      </a:ln>
                    </p:spPr>
                  </p:pic>
                </p:oleObj>
              </mc:Fallback>
            </mc:AlternateContent>
          </a:graphicData>
        </a:graphic>
      </p:graphicFrame>
      <p:graphicFrame>
        <p:nvGraphicFramePr>
          <p:cNvPr id="6" name="对象 -2147482622"/>
          <p:cNvGraphicFramePr>
            <a:graphicFrameLocks noChangeAspect="1"/>
          </p:cNvGraphicFramePr>
          <p:nvPr/>
        </p:nvGraphicFramePr>
        <p:xfrm>
          <a:off x="4691381" y="3801428"/>
          <a:ext cx="466725" cy="297180"/>
        </p:xfrm>
        <a:graphic>
          <a:graphicData uri="http://schemas.openxmlformats.org/presentationml/2006/ole">
            <mc:AlternateContent xmlns:mc="http://schemas.openxmlformats.org/markup-compatibility/2006">
              <mc:Choice xmlns:v="urn:schemas-microsoft-com:vml" Requires="v">
                <p:oleObj spid="_x0000_s7" name="" r:id="rId5" imgW="279400" imgH="177165" progId="Equation.KSEE3">
                  <p:embed/>
                </p:oleObj>
              </mc:Choice>
              <mc:Fallback>
                <p:oleObj name="" r:id="rId5" imgW="279400" imgH="177165" progId="Equation.KSEE3">
                  <p:embed/>
                  <p:pic>
                    <p:nvPicPr>
                      <p:cNvPr id="0" name="图片 5"/>
                      <p:cNvPicPr/>
                      <p:nvPr/>
                    </p:nvPicPr>
                    <p:blipFill>
                      <a:blip r:embed="rId6"/>
                      <a:stretch>
                        <a:fillRect/>
                      </a:stretch>
                    </p:blipFill>
                    <p:spPr>
                      <a:xfrm>
                        <a:off x="4691381" y="3801428"/>
                        <a:ext cx="466725" cy="297180"/>
                      </a:xfrm>
                      <a:prstGeom prst="rect">
                        <a:avLst/>
                      </a:prstGeom>
                      <a:noFill/>
                      <a:ln w="38100">
                        <a:noFill/>
                        <a:miter/>
                      </a:ln>
                    </p:spPr>
                  </p:pic>
                </p:oleObj>
              </mc:Fallback>
            </mc:AlternateContent>
          </a:graphicData>
        </a:graphic>
      </p:graphicFrame>
      <p:graphicFrame>
        <p:nvGraphicFramePr>
          <p:cNvPr id="9" name="对象 -2147482622"/>
          <p:cNvGraphicFramePr>
            <a:graphicFrameLocks noChangeAspect="1"/>
          </p:cNvGraphicFramePr>
          <p:nvPr/>
        </p:nvGraphicFramePr>
        <p:xfrm>
          <a:off x="1050925" y="5567046"/>
          <a:ext cx="2581275" cy="382905"/>
        </p:xfrm>
        <a:graphic>
          <a:graphicData uri="http://schemas.openxmlformats.org/presentationml/2006/ole">
            <mc:AlternateContent xmlns:mc="http://schemas.openxmlformats.org/markup-compatibility/2006">
              <mc:Choice xmlns:v="urn:schemas-microsoft-com:vml" Requires="v">
                <p:oleObj spid="_x0000_s10" name="" r:id="rId7" imgW="1548765" imgH="228600" progId="Equation.KSEE3">
                  <p:embed/>
                </p:oleObj>
              </mc:Choice>
              <mc:Fallback>
                <p:oleObj name="" r:id="rId7" imgW="1548765" imgH="228600" progId="Equation.KSEE3">
                  <p:embed/>
                  <p:pic>
                    <p:nvPicPr>
                      <p:cNvPr id="0" name="图片 5"/>
                      <p:cNvPicPr/>
                      <p:nvPr/>
                    </p:nvPicPr>
                    <p:blipFill>
                      <a:blip r:embed="rId8"/>
                      <a:stretch>
                        <a:fillRect/>
                      </a:stretch>
                    </p:blipFill>
                    <p:spPr>
                      <a:xfrm>
                        <a:off x="1050925" y="5567046"/>
                        <a:ext cx="2581275" cy="382905"/>
                      </a:xfrm>
                      <a:prstGeom prst="rect">
                        <a:avLst/>
                      </a:prstGeom>
                      <a:noFill/>
                      <a:ln w="38100">
                        <a:noFill/>
                        <a:miter/>
                      </a:ln>
                    </p:spPr>
                  </p:pic>
                </p:oleObj>
              </mc:Fallback>
            </mc:AlternateContent>
          </a:graphicData>
        </a:graphic>
      </p:graphicFrame>
      <p:pic>
        <p:nvPicPr>
          <p:cNvPr id="14" name="图片 13"/>
          <p:cNvPicPr>
            <a:picLocks noChangeAspect="1"/>
          </p:cNvPicPr>
          <p:nvPr/>
        </p:nvPicPr>
        <p:blipFill>
          <a:blip r:embed="rId9"/>
          <a:stretch>
            <a:fillRect/>
          </a:stretch>
        </p:blipFill>
        <p:spPr>
          <a:xfrm>
            <a:off x="6730365" y="1993900"/>
            <a:ext cx="5339715" cy="3729990"/>
          </a:xfrm>
          <a:prstGeom prst="rect">
            <a:avLst/>
          </a:prstGeom>
        </p:spPr>
      </p:pic>
    </p:spTree>
    <p:custDataLst>
      <p:tags r:id="rId10"/>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DenseNet</a:t>
            </a:r>
            <a:endParaRPr lang="en-US" altLang="zh-CN" dirty="0">
              <a:ea typeface="宋体" panose="02010600030101010101" pitchFamily="2" charset="-122"/>
              <a:sym typeface="+mn-ea"/>
            </a:endParaRPr>
          </a:p>
        </p:txBody>
      </p:sp>
      <p:pic>
        <p:nvPicPr>
          <p:cNvPr id="11" name="图片 10"/>
          <p:cNvPicPr>
            <a:picLocks noChangeAspect="1"/>
          </p:cNvPicPr>
          <p:nvPr/>
        </p:nvPicPr>
        <p:blipFill>
          <a:blip r:embed="rId1"/>
          <a:stretch>
            <a:fillRect/>
          </a:stretch>
        </p:blipFill>
        <p:spPr>
          <a:xfrm>
            <a:off x="5131435" y="1839595"/>
            <a:ext cx="6976745" cy="3366135"/>
          </a:xfrm>
          <a:prstGeom prst="rect">
            <a:avLst/>
          </a:prstGeom>
        </p:spPr>
      </p:pic>
      <p:sp>
        <p:nvSpPr>
          <p:cNvPr id="2" name="Content Placeholder 2"/>
          <p:cNvSpPr txBox="1">
            <a:spLocks noGrp="1"/>
          </p:cNvSpPr>
          <p:nvPr/>
        </p:nvSpPr>
        <p:spPr>
          <a:xfrm>
            <a:off x="352425" y="1598930"/>
            <a:ext cx="49460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ea typeface="宋体" panose="02010600030101010101" pitchFamily="2" charset="-122"/>
                <a:sym typeface="+mn-ea"/>
              </a:rPr>
              <a:t>DenseNet</a:t>
            </a:r>
            <a:r>
              <a:rPr lang="zh-CN" altLang="en-US" sz="1600" dirty="0">
                <a:solidFill>
                  <a:schemeClr val="tx1"/>
                </a:solidFill>
                <a:latin typeface="+mn-ea"/>
                <a:ea typeface="宋体" panose="02010600030101010101" pitchFamily="2" charset="-122"/>
                <a:sym typeface="+mn-ea"/>
              </a:rPr>
              <a:t>网络</a:t>
            </a:r>
            <a:r>
              <a:rPr lang="zh-CN" altLang="zh-CN"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4</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种深度</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121</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169</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201, 264</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作者将1x1卷积和3x3卷积连用，作为一组，这里在3x3卷积前用1x1是为了减少输入特征图数量，提高计算效率，事实证明在DenseNet中这种结构很有效，添加了1x1的DenseNet叫做DenseNet-B</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DenseNet网络中使用DenseBlock+Transition的结构</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DenseBlock是包含很多层的模块，每个层的特征图大小相同，层与层之间采用密集连接方式</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Transition模块是连接两个相邻的DenseBlock，并且通过Pooling使特征图大小降低</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2"/>
    </p:custData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DenseNet</a:t>
            </a:r>
            <a:endParaRPr lang="en-US" altLang="zh-CN" dirty="0">
              <a:ea typeface="宋体" panose="02010600030101010101" pitchFamily="2" charset="-122"/>
              <a:sym typeface="+mn-ea"/>
            </a:endParaRPr>
          </a:p>
        </p:txBody>
      </p:sp>
      <p:sp>
        <p:nvSpPr>
          <p:cNvPr id="2" name="Content Placeholder 2"/>
          <p:cNvSpPr txBox="1">
            <a:spLocks noGrp="1"/>
          </p:cNvSpPr>
          <p:nvPr/>
        </p:nvSpPr>
        <p:spPr>
          <a:xfrm>
            <a:off x="352425" y="1598930"/>
            <a:ext cx="49460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altLang="zh-CN" sz="1600" dirty="0">
                <a:solidFill>
                  <a:schemeClr val="tx1"/>
                </a:solidFill>
                <a:latin typeface="+mn-ea"/>
                <a:ea typeface="宋体" panose="02010600030101010101" pitchFamily="2" charset="-122"/>
                <a:sym typeface="+mn-ea"/>
              </a:rPr>
              <a:t>实验结果：</a:t>
            </a:r>
            <a:endParaRPr lang="zh-CN" altLang="en-US" sz="1600" dirty="0">
              <a:solidFill>
                <a:schemeClr val="tx1"/>
              </a:solidFill>
              <a:latin typeface="+mn-ea"/>
            </a:endParaRPr>
          </a:p>
          <a:p>
            <a:pPr fontAlgn="auto">
              <a:lnSpc>
                <a:spcPct val="150000"/>
              </a:lnSpc>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使用不同的深度</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L</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、不同的增长速率</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K</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，来分别训练DenseNets</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fontAlgn="auto">
              <a:lnSpc>
                <a:spcPct val="150000"/>
              </a:lnSpc>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CIFAR</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和</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SVHN</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数据集上表现更优</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CIFAR</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CIFAR</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10</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和</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CIFAR100</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都是32x32的彩色图</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SVHN</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数据集是32x32的彩色数字图。训练集有73257张图片，测试集有26032张</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fontAlgn="auto">
              <a:lnSpc>
                <a:spcPct val="150000"/>
              </a:lnSpc>
              <a:buNone/>
            </a:pP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5106670" y="1743710"/>
            <a:ext cx="7012305" cy="4159885"/>
          </a:xfrm>
          <a:prstGeom prst="rect">
            <a:avLst/>
          </a:prstGeom>
        </p:spPr>
      </p:pic>
    </p:spTree>
    <p:custDataLst>
      <p:tags r:id="rId2"/>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Summary</a:t>
            </a:r>
            <a:r>
              <a:rPr lang="zh-CN" altLang="en-US" dirty="0">
                <a:ea typeface="宋体" panose="02010600030101010101" pitchFamily="2" charset="-122"/>
                <a:sym typeface="+mn-ea"/>
              </a:rPr>
              <a:t>（深度</a:t>
            </a:r>
            <a:r>
              <a:rPr lang="en-US" altLang="zh-CN" dirty="0">
                <a:ea typeface="宋体" panose="02010600030101010101" pitchFamily="2" charset="-122"/>
                <a:sym typeface="+mn-ea"/>
              </a:rPr>
              <a:t>CNN</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63550" y="1480820"/>
            <a:ext cx="577850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fontAlgn="auto">
              <a:lnSpc>
                <a:spcPct val="150000"/>
              </a:lnSpc>
            </a:pPr>
            <a:r>
              <a:rPr lang="en-US" sz="1600" dirty="0">
                <a:solidFill>
                  <a:schemeClr val="tx1"/>
                </a:solidFill>
                <a:latin typeface="+mn-ea"/>
                <a:sym typeface="+mn-ea"/>
              </a:rPr>
              <a:t>AlexNet</a:t>
            </a:r>
            <a:r>
              <a:rPr lang="zh-CN" altLang="en-US" sz="1600" dirty="0">
                <a:solidFill>
                  <a:schemeClr val="tx1"/>
                </a:solidFill>
                <a:latin typeface="+mn-ea"/>
                <a:ea typeface="宋体" panose="02010600030101010101" pitchFamily="2" charset="-122"/>
                <a:sym typeface="+mn-ea"/>
              </a:rPr>
              <a:t>，相比于LeNet的</a:t>
            </a:r>
            <a:r>
              <a:rPr lang="en-US" altLang="zh-CN" sz="1600" dirty="0">
                <a:solidFill>
                  <a:schemeClr val="tx1"/>
                </a:solidFill>
                <a:latin typeface="+mn-ea"/>
                <a:ea typeface="宋体" panose="02010600030101010101" pitchFamily="2" charset="-122"/>
                <a:sym typeface="+mn-ea"/>
              </a:rPr>
              <a:t>5</a:t>
            </a:r>
            <a:r>
              <a:rPr lang="zh-CN" altLang="en-US" sz="1600" dirty="0">
                <a:solidFill>
                  <a:schemeClr val="tx1"/>
                </a:solidFill>
                <a:latin typeface="+mn-ea"/>
                <a:ea typeface="宋体" panose="02010600030101010101" pitchFamily="2" charset="-122"/>
                <a:sym typeface="+mn-ea"/>
              </a:rPr>
              <a:t>层，AlexNet包含8层，在</a:t>
            </a:r>
            <a:r>
              <a:rPr lang="en-US" altLang="zh-CN" sz="1600" dirty="0">
                <a:solidFill>
                  <a:schemeClr val="tx1"/>
                </a:solidFill>
                <a:latin typeface="+mn-ea"/>
                <a:ea typeface="宋体" panose="02010600030101010101" pitchFamily="2" charset="-122"/>
                <a:sym typeface="+mn-ea"/>
              </a:rPr>
              <a:t>2012</a:t>
            </a:r>
            <a:r>
              <a:rPr lang="zh-CN" altLang="en-US" sz="1600" dirty="0">
                <a:solidFill>
                  <a:schemeClr val="tx1"/>
                </a:solidFill>
                <a:latin typeface="+mn-ea"/>
                <a:ea typeface="宋体" panose="02010600030101010101" pitchFamily="2" charset="-122"/>
                <a:sym typeface="+mn-ea"/>
              </a:rPr>
              <a:t>年</a:t>
            </a:r>
            <a:r>
              <a:rPr lang="en-US" altLang="zh-CN" sz="1600" dirty="0">
                <a:solidFill>
                  <a:schemeClr val="tx1"/>
                </a:solidFill>
                <a:latin typeface="+mn-ea"/>
                <a:ea typeface="宋体" panose="02010600030101010101" pitchFamily="2" charset="-122"/>
                <a:sym typeface="+mn-ea"/>
              </a:rPr>
              <a:t>ImageNet</a:t>
            </a:r>
            <a:r>
              <a:rPr lang="zh-CN" altLang="zh-CN" sz="1600" dirty="0">
                <a:solidFill>
                  <a:schemeClr val="tx1"/>
                </a:solidFill>
                <a:latin typeface="+mn-ea"/>
                <a:ea typeface="宋体" panose="02010600030101010101" pitchFamily="2" charset="-122"/>
                <a:sym typeface="+mn-ea"/>
              </a:rPr>
              <a:t>比赛（ILSVRC ）中获得第一名，Top5错误率15.3%</a:t>
            </a:r>
            <a:endParaRPr lang="zh-CN" altLang="zh-CN" sz="1600" dirty="0">
              <a:solidFill>
                <a:schemeClr val="tx1"/>
              </a:solidFill>
              <a:latin typeface="+mn-ea"/>
              <a:ea typeface="宋体" panose="02010600030101010101" pitchFamily="2" charset="-122"/>
              <a:sym typeface="+mn-ea"/>
            </a:endParaRPr>
          </a:p>
          <a:p>
            <a:pPr fontAlgn="auto">
              <a:lnSpc>
                <a:spcPct val="150000"/>
              </a:lnSpc>
            </a:pPr>
            <a:r>
              <a:rPr lang="en-US" altLang="zh-CN" sz="1600" dirty="0">
                <a:solidFill>
                  <a:schemeClr val="tx1"/>
                </a:solidFill>
                <a:latin typeface="+mn-ea"/>
                <a:ea typeface="宋体" panose="02010600030101010101" pitchFamily="2" charset="-122"/>
                <a:sym typeface="+mn-ea"/>
              </a:rPr>
              <a:t>ResNet</a:t>
            </a:r>
            <a:r>
              <a:rPr lang="zh-CN" altLang="en-US" sz="1600" dirty="0">
                <a:solidFill>
                  <a:schemeClr val="tx1"/>
                </a:solidFill>
                <a:latin typeface="+mn-ea"/>
                <a:ea typeface="宋体" panose="02010600030101010101" pitchFamily="2" charset="-122"/>
                <a:sym typeface="+mn-ea"/>
              </a:rPr>
              <a:t>，通过残差学习，解决模型“退化”问题</a:t>
            </a:r>
            <a:endParaRPr lang="zh-CN" altLang="en-US" sz="1600" dirty="0">
              <a:solidFill>
                <a:schemeClr val="tx1"/>
              </a:solidFill>
              <a:latin typeface="+mn-ea"/>
              <a:ea typeface="宋体" panose="02010600030101010101" pitchFamily="2" charset="-122"/>
              <a:sym typeface="+mn-ea"/>
            </a:endParaRPr>
          </a:p>
          <a:p>
            <a:pPr marL="0" indent="0" fontAlgn="auto">
              <a:lnSpc>
                <a:spcPct val="150000"/>
              </a:lnSpc>
              <a:buNone/>
            </a:pPr>
            <a:r>
              <a:rPr lang="zh-CN" altLang="zh-CN" sz="1600" dirty="0">
                <a:solidFill>
                  <a:schemeClr val="tx1"/>
                </a:solidFill>
                <a:latin typeface="+mn-ea"/>
                <a:ea typeface="宋体" panose="02010600030101010101" pitchFamily="2" charset="-122"/>
                <a:sym typeface="+mn-ea"/>
              </a:rPr>
              <a:t>由于 identity 之外的其余部分的信息冗余度较高，因此在对其使用 ReLU 进行非线性激活时，丢失的有用信息也会较少，ReLU 层输出为 0 的可能性也会较低。这就降低了在反向传播时 ReLU 的梯度消失的概率，从而便于网络的加深，以大大地发挥深度网络的能力</a:t>
            </a:r>
            <a:endParaRPr lang="zh-CN" alt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altLang="zh-CN" sz="1600" dirty="0">
                <a:solidFill>
                  <a:schemeClr val="tx1"/>
                </a:solidFill>
                <a:latin typeface="+mn-ea"/>
                <a:ea typeface="宋体" panose="02010600030101010101" pitchFamily="2" charset="-122"/>
                <a:sym typeface="+mn-ea"/>
              </a:rPr>
              <a:t>特征复用能加快模型的学习速度，因为参数的优化收敛得快（从 identity 的基础上直接学习残差，总比从头学习全部来得快）</a:t>
            </a:r>
            <a:endParaRPr sz="1600" dirty="0">
              <a:solidFill>
                <a:schemeClr val="tx1"/>
              </a:solidFill>
              <a:latin typeface="+mn-ea"/>
              <a:sym typeface="+mn-ea"/>
            </a:endParaRPr>
          </a:p>
        </p:txBody>
      </p:sp>
      <p:sp>
        <p:nvSpPr>
          <p:cNvPr id="4" name="Content Placeholder 2"/>
          <p:cNvSpPr txBox="1">
            <a:spLocks noGrp="1"/>
          </p:cNvSpPr>
          <p:nvPr/>
        </p:nvSpPr>
        <p:spPr>
          <a:xfrm>
            <a:off x="6367780" y="1559560"/>
            <a:ext cx="56495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fontAlgn="auto">
              <a:lnSpc>
                <a:spcPct val="150000"/>
              </a:lnSpc>
            </a:pPr>
            <a:r>
              <a:rPr lang="en-US" altLang="zh-CN" sz="1600" dirty="0">
                <a:solidFill>
                  <a:schemeClr val="tx1"/>
                </a:solidFill>
                <a:latin typeface="+mn-ea"/>
                <a:ea typeface="宋体" panose="02010600030101010101" pitchFamily="2" charset="-122"/>
                <a:sym typeface="+mn-ea"/>
              </a:rPr>
              <a:t>DenseNet</a:t>
            </a:r>
            <a:r>
              <a:rPr lang="zh-CN" altLang="zh-CN" sz="1600" dirty="0">
                <a:solidFill>
                  <a:schemeClr val="tx1"/>
                </a:solidFill>
                <a:latin typeface="+mn-ea"/>
                <a:ea typeface="宋体" panose="02010600030101010101" pitchFamily="2" charset="-122"/>
                <a:sym typeface="+mn-ea"/>
              </a:rPr>
              <a:t>相比于</a:t>
            </a:r>
            <a:r>
              <a:rPr lang="en-US" altLang="zh-CN" sz="1600" dirty="0">
                <a:solidFill>
                  <a:schemeClr val="tx1"/>
                </a:solidFill>
                <a:latin typeface="+mn-ea"/>
                <a:ea typeface="宋体" panose="02010600030101010101" pitchFamily="2" charset="-122"/>
                <a:sym typeface="+mn-ea"/>
              </a:rPr>
              <a:t>ResNet</a:t>
            </a:r>
            <a:r>
              <a:rPr lang="zh-CN" altLang="zh-CN" sz="1600" dirty="0">
                <a:solidFill>
                  <a:schemeClr val="tx1"/>
                </a:solidFill>
                <a:latin typeface="+mn-ea"/>
                <a:ea typeface="宋体" panose="02010600030101010101" pitchFamily="2" charset="-122"/>
                <a:sym typeface="+mn-ea"/>
              </a:rPr>
              <a:t>的优势</a:t>
            </a:r>
            <a:endParaRPr lang="zh-CN" alt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altLang="en-US" sz="1600" dirty="0">
                <a:solidFill>
                  <a:schemeClr val="tx1"/>
                </a:solidFill>
                <a:latin typeface="+mn-ea"/>
                <a:ea typeface="宋体" panose="02010600030101010101" pitchFamily="2" charset="-122"/>
                <a:sym typeface="+mn-ea"/>
              </a:rPr>
              <a:t>提升了梯度的反向传播，因为</a:t>
            </a:r>
            <a:r>
              <a:rPr lang="en-US" altLang="zh-CN" sz="1600" dirty="0">
                <a:solidFill>
                  <a:schemeClr val="tx1"/>
                </a:solidFill>
                <a:latin typeface="+mn-ea"/>
                <a:ea typeface="宋体" panose="02010600030101010101" pitchFamily="2" charset="-122"/>
                <a:sym typeface="+mn-ea"/>
              </a:rPr>
              <a:t>DenseNet</a:t>
            </a:r>
            <a:r>
              <a:rPr lang="zh-CN" altLang="zh-CN" sz="1600" dirty="0">
                <a:solidFill>
                  <a:schemeClr val="tx1"/>
                </a:solidFill>
                <a:latin typeface="+mn-ea"/>
                <a:ea typeface="宋体" panose="02010600030101010101" pitchFamily="2" charset="-122"/>
                <a:sym typeface="+mn-ea"/>
              </a:rPr>
              <a:t>的</a:t>
            </a:r>
            <a:r>
              <a:rPr lang="zh-CN" altLang="en-US" sz="1600" dirty="0">
                <a:solidFill>
                  <a:schemeClr val="tx1"/>
                </a:solidFill>
                <a:latin typeface="+mn-ea"/>
                <a:ea typeface="宋体" panose="02010600030101010101" pitchFamily="2" charset="-122"/>
                <a:sym typeface="+mn-ea"/>
              </a:rPr>
              <a:t>密集连接方式，前面的</a:t>
            </a:r>
            <a:r>
              <a:rPr lang="zh-CN" altLang="en-US" sz="1600" dirty="0">
                <a:solidFill>
                  <a:schemeClr val="tx1"/>
                </a:solidFill>
                <a:latin typeface="+mn-ea"/>
                <a:ea typeface="宋体" panose="02010600030101010101" pitchFamily="2" charset="-122"/>
                <a:sym typeface="+mn-ea"/>
              </a:rPr>
              <a:t>层可以直达最后的误差信号，提升了梯度的反向传播，使得网络更容易训练</a:t>
            </a:r>
            <a:endParaRPr lang="zh-CN" altLang="en-US"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sym typeface="+mn-ea"/>
              </a:rPr>
              <a:t>参数更小且计算更高效</a:t>
            </a:r>
            <a:r>
              <a:rPr lang="zh-CN" sz="1600" dirty="0">
                <a:solidFill>
                  <a:schemeClr val="tx1"/>
                </a:solidFill>
                <a:latin typeface="+mn-ea"/>
                <a:ea typeface="宋体" panose="02010600030101010101" pitchFamily="2" charset="-122"/>
                <a:sym typeface="+mn-ea"/>
              </a:rPr>
              <a:t>，这是因为</a:t>
            </a:r>
            <a:r>
              <a:rPr sz="1600" dirty="0">
                <a:solidFill>
                  <a:schemeClr val="tx1"/>
                </a:solidFill>
                <a:latin typeface="+mn-ea"/>
                <a:sym typeface="+mn-ea"/>
              </a:rPr>
              <a:t>DenseNet是通过concat特征来实现短路连接，实现了特征重用，并且采用较小的growth rate，每个层所独有的特征图是比较小的</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sym typeface="+mn-ea"/>
              </a:rPr>
              <a:t>最后的分类器</a:t>
            </a:r>
            <a:r>
              <a:rPr lang="zh-CN" sz="1600" dirty="0">
                <a:solidFill>
                  <a:schemeClr val="tx1"/>
                </a:solidFill>
                <a:latin typeface="+mn-ea"/>
                <a:ea typeface="宋体" panose="02010600030101010101" pitchFamily="2" charset="-122"/>
                <a:sym typeface="+mn-ea"/>
              </a:rPr>
              <a:t>可以</a:t>
            </a:r>
            <a:r>
              <a:rPr sz="1600" dirty="0">
                <a:solidFill>
                  <a:schemeClr val="tx1"/>
                </a:solidFill>
                <a:latin typeface="+mn-ea"/>
                <a:sym typeface="+mn-ea"/>
              </a:rPr>
              <a:t>使用低级特征</a:t>
            </a:r>
            <a:r>
              <a:rPr lang="zh-CN" sz="1600" dirty="0">
                <a:solidFill>
                  <a:schemeClr val="tx1"/>
                </a:solidFill>
                <a:latin typeface="+mn-ea"/>
                <a:ea typeface="宋体" panose="02010600030101010101" pitchFamily="2" charset="-122"/>
                <a:sym typeface="+mn-ea"/>
              </a:rPr>
              <a:t>（因为</a:t>
            </a:r>
            <a:r>
              <a:rPr sz="1600" dirty="0">
                <a:solidFill>
                  <a:schemeClr val="tx1"/>
                </a:solidFill>
                <a:latin typeface="+mn-ea"/>
                <a:sym typeface="+mn-ea"/>
              </a:rPr>
              <a:t>特征复用</a:t>
            </a:r>
            <a:r>
              <a:rPr lang="zh-CN" sz="1600" dirty="0">
                <a:solidFill>
                  <a:schemeClr val="tx1"/>
                </a:solidFill>
                <a:latin typeface="+mn-ea"/>
                <a:ea typeface="宋体" panose="02010600030101010101" pitchFamily="2" charset="-122"/>
                <a:sym typeface="+mn-ea"/>
              </a:rPr>
              <a:t>）</a:t>
            </a:r>
            <a:endParaRPr lang="zh-CN" sz="1600" dirty="0">
              <a:solidFill>
                <a:schemeClr val="tx1"/>
              </a:solidFill>
              <a:latin typeface="+mn-ea"/>
              <a:ea typeface="宋体" panose="02010600030101010101" pitchFamily="2" charset="-122"/>
              <a:sym typeface="+mn-ea"/>
            </a:endParaRPr>
          </a:p>
        </p:txBody>
      </p:sp>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少女还是老妇</a:t>
            </a:r>
            <a:endParaRPr lang="zh-CN" alt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少女还是老妇</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以不同的方式去观察这张图片会得出不同的答案</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老妇：</a:t>
            </a:r>
            <a:r>
              <a:rPr lang="en-US" altLang="zh-CN" sz="1600" dirty="0">
                <a:ea typeface="宋体" panose="02010600030101010101" pitchFamily="2" charset="-122"/>
                <a:sym typeface="+mn-ea"/>
              </a:rPr>
              <a:t>大鼻子、大眼睛的老妇</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少女</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老妇的嘴被识别成少女脖子上的项链，老妇的眼睛被识别为少女的耳朵</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图片被识别成什么不仅仅取决于图片本身，还取决于图片是如何被观察的</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识别结果受年龄，文化等因素的影响</a:t>
            </a:r>
            <a:endParaRPr lang="en-US" alt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978140" y="2072640"/>
            <a:ext cx="2247900" cy="249555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GPU</a:t>
            </a:r>
            <a:r>
              <a:rPr lang="zh-CN" altLang="en-US" dirty="0">
                <a:ea typeface="宋体" panose="02010600030101010101" pitchFamily="2" charset="-122"/>
                <a:sym typeface="+mn-ea"/>
              </a:rPr>
              <a:t>加速</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414145"/>
            <a:ext cx="6024880" cy="45326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sz="1600" dirty="0">
                <a:solidFill>
                  <a:schemeClr val="tx1"/>
                </a:solidFill>
                <a:latin typeface="+mn-ea"/>
                <a:sym typeface="+mn-ea"/>
              </a:rPr>
              <a:t>GPU全名为Graphics Processing Unit，又称图形显示卡</a:t>
            </a:r>
            <a:r>
              <a:rPr lang="zh-CN" sz="1600" dirty="0">
                <a:solidFill>
                  <a:schemeClr val="tx1"/>
                </a:solidFill>
                <a:latin typeface="+mn-ea"/>
                <a:ea typeface="宋体" panose="02010600030101010101" pitchFamily="2" charset="-122"/>
                <a:sym typeface="+mn-ea"/>
              </a:rPr>
              <a:t>，可以</a:t>
            </a:r>
            <a:r>
              <a:rPr sz="1600" dirty="0">
                <a:solidFill>
                  <a:schemeClr val="tx1"/>
                </a:solidFill>
                <a:latin typeface="+mn-ea"/>
                <a:sym typeface="+mn-ea"/>
              </a:rPr>
              <a:t>渲染出2D、3D、VR效果</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GPU非常适合并行计算，可以加速现代科学计算</a:t>
            </a:r>
            <a:r>
              <a:rPr lang="zh-CN" sz="1600" dirty="0">
                <a:solidFill>
                  <a:schemeClr val="tx1"/>
                </a:solidFill>
                <a:latin typeface="+mn-ea"/>
                <a:ea typeface="宋体" panose="02010600030101010101" pitchFamily="2" charset="-122"/>
                <a:sym typeface="+mn-ea"/>
              </a:rPr>
              <a:t>，现在</a:t>
            </a:r>
            <a:r>
              <a:rPr sz="1600" dirty="0">
                <a:solidFill>
                  <a:schemeClr val="tx1"/>
                </a:solidFill>
                <a:latin typeface="+mn-ea"/>
                <a:sym typeface="+mn-ea"/>
              </a:rPr>
              <a:t>GPU不再局限于游戏和视频领域</a:t>
            </a:r>
            <a:endParaRPr sz="1600" dirty="0">
              <a:solidFill>
                <a:schemeClr val="tx1"/>
              </a:solidFill>
              <a:latin typeface="+mn-ea"/>
              <a:sym typeface="+mn-ea"/>
            </a:endParaRPr>
          </a:p>
          <a:p>
            <a:pPr marL="0" indent="0" fontAlgn="auto">
              <a:lnSpc>
                <a:spcPct val="150000"/>
              </a:lnSpc>
              <a:buNone/>
            </a:pPr>
            <a:r>
              <a:rPr lang="en-US" sz="1600" dirty="0">
                <a:solidFill>
                  <a:schemeClr val="tx1"/>
                </a:solidFill>
                <a:latin typeface="+mn-ea"/>
                <a:sym typeface="+mn-ea"/>
              </a:rPr>
              <a:t>CPU</a:t>
            </a:r>
            <a:r>
              <a:rPr lang="zh-CN" altLang="en-US" sz="1600" dirty="0">
                <a:solidFill>
                  <a:schemeClr val="tx1"/>
                </a:solidFill>
                <a:latin typeface="+mn-ea"/>
                <a:ea typeface="宋体" panose="02010600030101010101" pitchFamily="2" charset="-122"/>
                <a:sym typeface="+mn-ea"/>
              </a:rPr>
              <a:t>与</a:t>
            </a: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并行计算，主要靠核（</a:t>
            </a:r>
            <a:r>
              <a:rPr sz="1600" dirty="0">
                <a:solidFill>
                  <a:schemeClr val="tx1"/>
                </a:solidFill>
                <a:latin typeface="+mn-ea"/>
                <a:sym typeface="+mn-ea"/>
              </a:rPr>
              <a:t>Core）来做算术逻辑运算</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CPU</a:t>
            </a:r>
            <a:r>
              <a:rPr lang="zh-CN" sz="1600" dirty="0">
                <a:solidFill>
                  <a:schemeClr val="tx1"/>
                </a:solidFill>
                <a:latin typeface="+mn-ea"/>
                <a:ea typeface="宋体" panose="02010600030101010101" pitchFamily="2" charset="-122"/>
                <a:sym typeface="+mn-ea"/>
              </a:rPr>
              <a:t>通常</a:t>
            </a:r>
            <a:r>
              <a:rPr sz="1600" dirty="0">
                <a:solidFill>
                  <a:schemeClr val="tx1"/>
                </a:solidFill>
                <a:latin typeface="+mn-ea"/>
                <a:sym typeface="+mn-ea"/>
              </a:rPr>
              <a:t>只有2到8个核</a:t>
            </a:r>
            <a:r>
              <a:rPr lang="zh-CN" sz="1600" dirty="0">
                <a:solidFill>
                  <a:schemeClr val="tx1"/>
                </a:solidFill>
                <a:latin typeface="+mn-ea"/>
                <a:ea typeface="宋体" panose="02010600030101010101" pitchFamily="2" charset="-122"/>
                <a:sym typeface="+mn-ea"/>
              </a:rPr>
              <a:t>，</a:t>
            </a: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可以有上千个核</a:t>
            </a:r>
            <a:endParaRPr lang="zh-CN" altLang="en-US" sz="1600" dirty="0">
              <a:solidFill>
                <a:schemeClr val="tx1"/>
              </a:solidFill>
              <a:latin typeface="+mn-ea"/>
              <a:ea typeface="宋体" panose="02010600030101010101" pitchFamily="2" charset="-122"/>
              <a:sym typeface="+mn-ea"/>
            </a:endParaRPr>
          </a:p>
          <a:p>
            <a:pPr fontAlgn="auto">
              <a:lnSpc>
                <a:spcPct val="150000"/>
              </a:lnSpc>
            </a:pPr>
            <a:r>
              <a:rPr lang="en-US" altLang="zh-CN" sz="1600" dirty="0">
                <a:solidFill>
                  <a:schemeClr val="tx1"/>
                </a:solidFill>
                <a:latin typeface="+mn-ea"/>
                <a:ea typeface="宋体" panose="02010600030101010101" pitchFamily="2" charset="-122"/>
                <a:sym typeface="+mn-ea"/>
              </a:rPr>
              <a:t>CPU</a:t>
            </a:r>
            <a:r>
              <a:rPr lang="zh-CN" altLang="en-US" sz="1600" dirty="0">
                <a:solidFill>
                  <a:schemeClr val="tx1"/>
                </a:solidFill>
                <a:latin typeface="+mn-ea"/>
                <a:ea typeface="宋体" panose="02010600030101010101" pitchFamily="2" charset="-122"/>
                <a:sym typeface="+mn-ea"/>
              </a:rPr>
              <a:t>的处理能力更综合（类似大学生）</a:t>
            </a:r>
            <a:r>
              <a:rPr lang="en-US" altLang="zh-CN" sz="1600" dirty="0">
                <a:solidFill>
                  <a:schemeClr val="tx1"/>
                </a:solidFill>
                <a:latin typeface="+mn-ea"/>
                <a:ea typeface="宋体" panose="02010600030101010101" pitchFamily="2" charset="-122"/>
                <a:sym typeface="+mn-ea"/>
              </a:rPr>
              <a:t>=&gt;</a:t>
            </a:r>
            <a:r>
              <a:rPr lang="zh-CN" altLang="zh-CN" sz="1600" dirty="0">
                <a:solidFill>
                  <a:schemeClr val="tx1"/>
                </a:solidFill>
                <a:latin typeface="+mn-ea"/>
                <a:ea typeface="宋体" panose="02010600030101010101" pitchFamily="2" charset="-122"/>
                <a:sym typeface="+mn-ea"/>
              </a:rPr>
              <a:t> 处理复杂问题</a:t>
            </a:r>
            <a:endParaRPr lang="zh-CN" altLang="en-US" sz="1600" dirty="0">
              <a:solidFill>
                <a:schemeClr val="tx1"/>
              </a:solidFill>
              <a:latin typeface="+mn-ea"/>
              <a:ea typeface="宋体" panose="02010600030101010101" pitchFamily="2" charset="-122"/>
              <a:sym typeface="+mn-ea"/>
            </a:endParaRPr>
          </a:p>
          <a:p>
            <a:pPr fontAlgn="auto">
              <a:lnSpc>
                <a:spcPct val="150000"/>
              </a:lnSpc>
            </a:pP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的处理能力更简单（类似小学生）</a:t>
            </a:r>
            <a:r>
              <a:rPr lang="en-US" altLang="zh-CN" sz="1600" dirty="0">
                <a:solidFill>
                  <a:schemeClr val="tx1"/>
                </a:solidFill>
                <a:latin typeface="+mn-ea"/>
                <a:ea typeface="宋体" panose="02010600030101010101" pitchFamily="2" charset="-122"/>
                <a:sym typeface="+mn-ea"/>
              </a:rPr>
              <a:t>=&gt; </a:t>
            </a:r>
            <a:r>
              <a:rPr lang="zh-CN" altLang="en-US" sz="1600" dirty="0">
                <a:solidFill>
                  <a:schemeClr val="tx1"/>
                </a:solidFill>
                <a:latin typeface="+mn-ea"/>
                <a:ea typeface="宋体" panose="02010600030101010101" pitchFamily="2" charset="-122"/>
                <a:sym typeface="+mn-ea"/>
              </a:rPr>
              <a:t>处理简单</a:t>
            </a:r>
            <a:r>
              <a:rPr lang="zh-CN" altLang="en-US" sz="1600" dirty="0">
                <a:solidFill>
                  <a:schemeClr val="tx1"/>
                </a:solidFill>
                <a:latin typeface="+mn-ea"/>
                <a:ea typeface="宋体" panose="02010600030101010101" pitchFamily="2" charset="-122"/>
                <a:sym typeface="+mn-ea"/>
              </a:rPr>
              <a:t>特定的任务</a:t>
            </a:r>
            <a:endParaRPr lang="zh-CN" altLang="en-US" sz="1600" dirty="0">
              <a:solidFill>
                <a:schemeClr val="tx1"/>
              </a:solidFill>
              <a:latin typeface="+mn-ea"/>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896735" y="2115185"/>
            <a:ext cx="5071745" cy="2585720"/>
          </a:xfrm>
          <a:prstGeom prst="rect">
            <a:avLst/>
          </a:prstGeom>
        </p:spPr>
      </p:pic>
      <p:sp>
        <p:nvSpPr>
          <p:cNvPr id="4" name="Content Placeholder 2"/>
          <p:cNvSpPr txBox="1">
            <a:spLocks noGrp="1"/>
          </p:cNvSpPr>
          <p:nvPr/>
        </p:nvSpPr>
        <p:spPr>
          <a:xfrm>
            <a:off x="8395970" y="4905375"/>
            <a:ext cx="2347595" cy="5080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fontAlgn="auto">
              <a:lnSpc>
                <a:spcPct val="150000"/>
              </a:lnSpc>
              <a:buNone/>
            </a:pPr>
            <a:r>
              <a:rPr lang="en-US" altLang="zh-CN" sz="1600" dirty="0">
                <a:solidFill>
                  <a:schemeClr val="tx1"/>
                </a:solidFill>
                <a:latin typeface="+mn-ea"/>
                <a:ea typeface="宋体" panose="02010600030101010101" pitchFamily="2" charset="-122"/>
                <a:sym typeface="+mn-ea"/>
              </a:rPr>
              <a:t>CPU</a:t>
            </a:r>
            <a:r>
              <a:rPr lang="zh-CN" altLang="en-US" sz="1600" dirty="0">
                <a:solidFill>
                  <a:schemeClr val="tx1"/>
                </a:solidFill>
                <a:latin typeface="+mn-ea"/>
                <a:ea typeface="宋体" panose="02010600030101010101" pitchFamily="2" charset="-122"/>
                <a:sym typeface="+mn-ea"/>
              </a:rPr>
              <a:t>与</a:t>
            </a: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架构</a:t>
            </a:r>
            <a:endParaRPr lang="zh-CN" altLang="en-US" sz="1600" dirty="0">
              <a:solidFill>
                <a:schemeClr val="tx1"/>
              </a:solidFill>
              <a:latin typeface="+mn-ea"/>
              <a:ea typeface="宋体" panose="02010600030101010101" pitchFamily="2" charset="-122"/>
              <a:sym typeface="+mn-ea"/>
            </a:endParaRPr>
          </a:p>
        </p:txBody>
      </p:sp>
    </p:spTree>
    <p:custDataLst>
      <p:tags r:id="rId2"/>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GPU</a:t>
            </a:r>
            <a:r>
              <a:rPr lang="zh-CN" altLang="en-US" dirty="0">
                <a:ea typeface="宋体" panose="02010600030101010101" pitchFamily="2" charset="-122"/>
                <a:sym typeface="+mn-ea"/>
              </a:rPr>
              <a:t>加速</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436880" y="1318895"/>
            <a:ext cx="6024880" cy="45326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altLang="zh-CN" sz="1600" dirty="0">
                <a:solidFill>
                  <a:schemeClr val="tx1"/>
                </a:solidFill>
                <a:latin typeface="+mn-ea"/>
                <a:ea typeface="宋体" panose="02010600030101010101" pitchFamily="2" charset="-122"/>
                <a:sym typeface="+mn-ea"/>
              </a:rPr>
              <a:t>GPU加速</a:t>
            </a:r>
            <a:r>
              <a:rPr lang="zh-CN" altLang="en-US" sz="1600" dirty="0">
                <a:solidFill>
                  <a:schemeClr val="tx1"/>
                </a:solidFill>
                <a:latin typeface="+mn-ea"/>
                <a:ea typeface="宋体" panose="02010600030101010101" pitchFamily="2" charset="-122"/>
                <a:sym typeface="+mn-ea"/>
              </a:rPr>
              <a:t>：</a:t>
            </a:r>
            <a:endParaRPr lang="zh-CN" altLang="en-US" sz="1600" dirty="0">
              <a:solidFill>
                <a:schemeClr val="tx1"/>
              </a:solidFill>
              <a:latin typeface="+mn-ea"/>
            </a:endParaRPr>
          </a:p>
          <a:p>
            <a:pPr fontAlgn="auto">
              <a:lnSpc>
                <a:spcPct val="150000"/>
              </a:lnSpc>
            </a:pPr>
            <a:r>
              <a:rPr lang="zh-CN" sz="1600" dirty="0">
                <a:solidFill>
                  <a:schemeClr val="tx1"/>
                </a:solidFill>
                <a:latin typeface="+mn-ea"/>
                <a:ea typeface="宋体" panose="02010600030101010101" pitchFamily="2" charset="-122"/>
                <a:sym typeface="+mn-ea"/>
              </a:rPr>
              <a:t>针对</a:t>
            </a:r>
            <a:r>
              <a:rPr sz="1600" dirty="0">
                <a:solidFill>
                  <a:schemeClr val="tx1"/>
                </a:solidFill>
                <a:latin typeface="+mn-ea"/>
                <a:sym typeface="+mn-ea"/>
              </a:rPr>
              <a:t>深度神经网络进行优化，一块GPU卡 </a:t>
            </a:r>
            <a:r>
              <a:rPr lang="en-US" sz="1600" dirty="0">
                <a:solidFill>
                  <a:schemeClr val="tx1"/>
                </a:solidFill>
                <a:latin typeface="+mn-ea"/>
                <a:sym typeface="+mn-ea"/>
              </a:rPr>
              <a:t>= </a:t>
            </a:r>
            <a:r>
              <a:rPr sz="1600" dirty="0">
                <a:solidFill>
                  <a:schemeClr val="tx1"/>
                </a:solidFill>
                <a:latin typeface="+mn-ea"/>
                <a:sym typeface="+mn-ea"/>
              </a:rPr>
              <a:t>数十甚至上百</a:t>
            </a:r>
            <a:r>
              <a:rPr lang="zh-CN" sz="1600" dirty="0">
                <a:solidFill>
                  <a:schemeClr val="tx1"/>
                </a:solidFill>
                <a:latin typeface="+mn-ea"/>
                <a:ea typeface="宋体" panose="02010600030101010101" pitchFamily="2" charset="-122"/>
                <a:sym typeface="+mn-ea"/>
              </a:rPr>
              <a:t>块</a:t>
            </a:r>
            <a:r>
              <a:rPr sz="1600" dirty="0">
                <a:solidFill>
                  <a:schemeClr val="tx1"/>
                </a:solidFill>
                <a:latin typeface="+mn-ea"/>
                <a:sym typeface="+mn-ea"/>
              </a:rPr>
              <a:t>CPU的计算能力</a:t>
            </a:r>
            <a:r>
              <a:rPr lang="zh-CN" sz="1600" dirty="0">
                <a:solidFill>
                  <a:schemeClr val="tx1"/>
                </a:solidFill>
                <a:latin typeface="+mn-ea"/>
                <a:ea typeface="宋体" panose="02010600030101010101" pitchFamily="2" charset="-122"/>
                <a:sym typeface="+mn-ea"/>
              </a:rPr>
              <a:t>（用不用</a:t>
            </a:r>
            <a:r>
              <a:rPr sz="1600" dirty="0">
                <a:solidFill>
                  <a:schemeClr val="tx1"/>
                </a:solidFill>
                <a:latin typeface="+mn-ea"/>
                <a:sym typeface="+mn-ea"/>
              </a:rPr>
              <a:t>GPU</a:t>
            </a:r>
            <a:r>
              <a:rPr lang="zh-CN" sz="1600" dirty="0">
                <a:solidFill>
                  <a:schemeClr val="tx1"/>
                </a:solidFill>
                <a:latin typeface="+mn-ea"/>
                <a:ea typeface="宋体" panose="02010600030101010101" pitchFamily="2" charset="-122"/>
                <a:sym typeface="+mn-ea"/>
              </a:rPr>
              <a:t>，所需要的网络训练时间差别很大）</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Pytorch一般把GPU作用于张量(Tensor)或模型（包括torch.nn下面的一些网络模型以及自己创建的模型）等数据结构上</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to(device) 或 .cuda()</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将数据从内存中转移到GPU显存，如果有多个GPU还可以定位到哪个或哪些GPU</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torch.cuda.is_available()</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使用GPU之前，需要确保GPU是可以使用，如果返回True说明可以使用GPU</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endParaRPr lang="zh-CN" sz="1600" dirty="0">
              <a:solidFill>
                <a:schemeClr val="tx1"/>
              </a:solidFill>
              <a:latin typeface="+mn-ea"/>
              <a:ea typeface="宋体" panose="02010600030101010101" pitchFamily="2" charset="-122"/>
              <a:sym typeface="+mn-ea"/>
            </a:endParaRPr>
          </a:p>
          <a:p>
            <a:pPr fontAlgn="auto">
              <a:lnSpc>
                <a:spcPct val="150000"/>
              </a:lnSpc>
            </a:pPr>
            <a:endParaRPr sz="1600" dirty="0">
              <a:solidFill>
                <a:schemeClr val="tx1"/>
              </a:solidFill>
              <a:latin typeface="+mn-ea"/>
              <a:sym typeface="+mn-ea"/>
            </a:endParaRPr>
          </a:p>
        </p:txBody>
      </p:sp>
      <p:sp>
        <p:nvSpPr>
          <p:cNvPr id="2" name="Content Placeholder 2"/>
          <p:cNvSpPr txBox="1">
            <a:spLocks noGrp="1"/>
          </p:cNvSpPr>
          <p:nvPr/>
        </p:nvSpPr>
        <p:spPr>
          <a:xfrm>
            <a:off x="6690360" y="1407160"/>
            <a:ext cx="5154930" cy="45326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fontAlgn="auto">
              <a:lnSpc>
                <a:spcPct val="150000"/>
              </a:lnSpc>
            </a:pPr>
            <a:r>
              <a:rPr sz="1600" dirty="0">
                <a:solidFill>
                  <a:schemeClr val="tx1"/>
                </a:solidFill>
                <a:latin typeface="+mn-ea"/>
                <a:ea typeface="宋体" panose="02010600030101010101" pitchFamily="2" charset="-122"/>
                <a:sym typeface="+mn-ea"/>
              </a:rPr>
              <a:t>torch.cuda.device_count()</a:t>
            </a:r>
            <a:endParaRPr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获得能够使用的GPU数量</a:t>
            </a:r>
            <a:endParaRPr sz="1600" dirty="0">
              <a:solidFill>
                <a:schemeClr val="tx1"/>
              </a:solidFill>
              <a:latin typeface="+mn-ea"/>
              <a:sym typeface="+mn-ea"/>
            </a:endParaRPr>
          </a:p>
          <a:p>
            <a:pPr marL="0" indent="0" fontAlgn="auto">
              <a:lnSpc>
                <a:spcPct val="150000"/>
              </a:lnSpc>
              <a:buNone/>
            </a:pP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 设置使用GPU</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cuda = torch.device('cuda')</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 device : GPU or CPU</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device = torch.device("cuda:0" if torch.cuda.is_available() else "cpu")</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model.to(device)</a:t>
            </a:r>
            <a:endParaRPr sz="1600" dirty="0">
              <a:solidFill>
                <a:schemeClr val="tx1"/>
              </a:solidFill>
              <a:latin typeface="+mn-ea"/>
              <a:sym typeface="+mn-ea"/>
            </a:endParaRPr>
          </a:p>
          <a:p>
            <a:pPr fontAlgn="auto">
              <a:lnSpc>
                <a:spcPct val="150000"/>
              </a:lnSpc>
            </a:pPr>
            <a:endParaRPr sz="1600" dirty="0">
              <a:solidFill>
                <a:schemeClr val="tx1"/>
              </a:solidFill>
              <a:latin typeface="+mn-ea"/>
              <a:sym typeface="+mn-ea"/>
            </a:endParaRPr>
          </a:p>
        </p:txBody>
      </p:sp>
    </p:spTree>
    <p:custDataLst>
      <p:tags r:id="rId1"/>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altLang="zh-CN" dirty="0">
                <a:ea typeface="宋体" panose="02010600030101010101" pitchFamily="2" charset="-122"/>
                <a:sym typeface="+mn-ea"/>
              </a:rPr>
              <a:t>GPU</a:t>
            </a:r>
            <a:r>
              <a:rPr lang="zh-CN" altLang="en-US" dirty="0">
                <a:ea typeface="宋体" panose="02010600030101010101" pitchFamily="2" charset="-122"/>
                <a:sym typeface="+mn-ea"/>
              </a:rPr>
              <a:t>加速</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60730" y="1414145"/>
            <a:ext cx="6024880" cy="45326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fontAlgn="auto">
              <a:lnSpc>
                <a:spcPct val="150000"/>
              </a:lnSpc>
            </a:pPr>
            <a:r>
              <a:rPr lang="zh-CN" sz="1600" dirty="0">
                <a:solidFill>
                  <a:schemeClr val="tx1"/>
                </a:solidFill>
                <a:latin typeface="+mn-ea"/>
                <a:ea typeface="宋体" panose="02010600030101010101" pitchFamily="2" charset="-122"/>
                <a:sym typeface="+mn-ea"/>
              </a:rPr>
              <a:t>多</a:t>
            </a: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加速：</a:t>
            </a:r>
            <a:endParaRPr lang="zh-CN" altLang="en-US"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单机多GPUs采用DataParallel，默认所有的显卡都会使用</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net = torch.nn.DataParallel(model)</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如果只想利用其中一部分，如只使用编号为0、1、</a:t>
            </a:r>
            <a:r>
              <a:rPr lang="en-US" altLang="zh-CN" sz="1600" dirty="0">
                <a:solidFill>
                  <a:schemeClr val="tx1"/>
                </a:solidFill>
                <a:latin typeface="+mn-ea"/>
                <a:ea typeface="宋体" panose="02010600030101010101" pitchFamily="2" charset="-122"/>
                <a:sym typeface="+mn-ea"/>
              </a:rPr>
              <a:t>2</a:t>
            </a:r>
            <a:r>
              <a:rPr lang="zh-CN" sz="1600" dirty="0">
                <a:solidFill>
                  <a:schemeClr val="tx1"/>
                </a:solidFill>
                <a:latin typeface="+mn-ea"/>
                <a:ea typeface="宋体" panose="02010600030101010101" pitchFamily="2" charset="-122"/>
                <a:sym typeface="+mn-ea"/>
              </a:rPr>
              <a:t>、</a:t>
            </a:r>
            <a:r>
              <a:rPr lang="en-US" altLang="zh-CN" sz="1600" dirty="0">
                <a:solidFill>
                  <a:schemeClr val="tx1"/>
                </a:solidFill>
                <a:latin typeface="+mn-ea"/>
                <a:ea typeface="宋体" panose="02010600030101010101" pitchFamily="2" charset="-122"/>
                <a:sym typeface="+mn-ea"/>
              </a:rPr>
              <a:t>3</a:t>
            </a:r>
            <a:r>
              <a:rPr lang="zh-CN" sz="1600" dirty="0">
                <a:solidFill>
                  <a:schemeClr val="tx1"/>
                </a:solidFill>
                <a:latin typeface="+mn-ea"/>
                <a:ea typeface="宋体" panose="02010600030101010101" pitchFamily="2" charset="-122"/>
                <a:sym typeface="+mn-ea"/>
              </a:rPr>
              <a:t>的四个GPU</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#假设有4个GPU,其id设置如下</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device_ids =[0,1,2,3]</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#对数据</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input_data=input_data.to(device=device_ids[0])</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#对于模型</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net = torch.nn.DataParallel(model)</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net.to(device)</a:t>
            </a:r>
            <a:endParaRPr lang="zh-CN" sz="1600" dirty="0">
              <a:solidFill>
                <a:schemeClr val="tx1"/>
              </a:solidFill>
              <a:latin typeface="+mn-ea"/>
              <a:ea typeface="宋体" panose="02010600030101010101" pitchFamily="2" charset="-122"/>
              <a:sym typeface="+mn-ea"/>
            </a:endParaRPr>
          </a:p>
          <a:p>
            <a:pPr fontAlgn="auto">
              <a:lnSpc>
                <a:spcPct val="150000"/>
              </a:lnSpc>
            </a:pPr>
            <a:endParaRPr sz="1600" dirty="0">
              <a:solidFill>
                <a:schemeClr val="tx1"/>
              </a:solidFill>
              <a:latin typeface="+mn-ea"/>
              <a:sym typeface="+mn-ea"/>
            </a:endParaRPr>
          </a:p>
          <a:p>
            <a:pPr fontAlgn="auto">
              <a:lnSpc>
                <a:spcPct val="150000"/>
              </a:lnSpc>
            </a:pPr>
            <a:endParaRPr sz="1600" dirty="0">
              <a:solidFill>
                <a:schemeClr val="tx1"/>
              </a:solidFill>
              <a:latin typeface="+mn-ea"/>
              <a:sym typeface="+mn-ea"/>
            </a:endParaRPr>
          </a:p>
        </p:txBody>
      </p:sp>
      <p:sp>
        <p:nvSpPr>
          <p:cNvPr id="2" name="Content Placeholder 2"/>
          <p:cNvSpPr txBox="1">
            <a:spLocks noGrp="1"/>
          </p:cNvSpPr>
          <p:nvPr/>
        </p:nvSpPr>
        <p:spPr>
          <a:xfrm>
            <a:off x="6690360" y="1414145"/>
            <a:ext cx="5154930" cy="41827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GPU</a:t>
            </a:r>
            <a:r>
              <a:rPr lang="zh-CN" altLang="en-US" sz="1600" dirty="0">
                <a:solidFill>
                  <a:schemeClr val="tx1"/>
                </a:solidFill>
                <a:latin typeface="+mn-ea"/>
                <a:ea typeface="宋体" panose="02010600030101010101" pitchFamily="2" charset="-122"/>
                <a:sym typeface="+mn-ea"/>
              </a:rPr>
              <a:t>加速：</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GPU的数量尽量为偶数</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数据量较小</a:t>
            </a:r>
            <a:r>
              <a:rPr lang="zh-CN" sz="1600" dirty="0">
                <a:solidFill>
                  <a:schemeClr val="tx1"/>
                </a:solidFill>
                <a:latin typeface="+mn-ea"/>
                <a:ea typeface="宋体" panose="02010600030101010101" pitchFamily="2" charset="-122"/>
                <a:sym typeface="+mn-ea"/>
              </a:rPr>
              <a:t>，采用单</a:t>
            </a: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，甚至数据很小的时候，不如采用</a:t>
            </a:r>
            <a:r>
              <a:rPr lang="en-US" altLang="zh-CN" sz="1600" dirty="0">
                <a:solidFill>
                  <a:schemeClr val="tx1"/>
                </a:solidFill>
                <a:latin typeface="+mn-ea"/>
                <a:ea typeface="宋体" panose="02010600030101010101" pitchFamily="2" charset="-122"/>
                <a:sym typeface="+mn-ea"/>
              </a:rPr>
              <a:t>CPU</a:t>
            </a:r>
            <a:endParaRPr lang="en-US" altLang="zh-CN" sz="1600" dirty="0">
              <a:solidFill>
                <a:schemeClr val="tx1"/>
              </a:solidFill>
              <a:latin typeface="+mn-ea"/>
              <a:ea typeface="宋体" panose="02010600030101010101" pitchFamily="2" charset="-122"/>
              <a:sym typeface="+mn-ea"/>
            </a:endParaRPr>
          </a:p>
          <a:p>
            <a:pPr fontAlgn="auto">
              <a:lnSpc>
                <a:spcPct val="150000"/>
              </a:lnSpc>
            </a:pPr>
            <a:r>
              <a:rPr lang="zh-CN" altLang="en-US" sz="1600" dirty="0">
                <a:solidFill>
                  <a:schemeClr val="tx1"/>
                </a:solidFill>
                <a:latin typeface="+mn-ea"/>
                <a:ea typeface="宋体" panose="02010600030101010101" pitchFamily="2" charset="-122"/>
                <a:sym typeface="+mn-ea"/>
              </a:rPr>
              <a:t>采用</a:t>
            </a:r>
            <a:r>
              <a:rPr lang="en-US" altLang="zh-CN" sz="1600" dirty="0">
                <a:solidFill>
                  <a:schemeClr val="tx1"/>
                </a:solidFill>
                <a:latin typeface="+mn-ea"/>
                <a:ea typeface="宋体" panose="02010600030101010101" pitchFamily="2" charset="-122"/>
                <a:sym typeface="+mn-ea"/>
              </a:rPr>
              <a:t>GPU</a:t>
            </a:r>
            <a:r>
              <a:rPr lang="zh-CN" altLang="en-US" sz="1600" dirty="0">
                <a:solidFill>
                  <a:schemeClr val="tx1"/>
                </a:solidFill>
                <a:latin typeface="+mn-ea"/>
                <a:ea typeface="宋体" panose="02010600030101010101" pitchFamily="2" charset="-122"/>
                <a:sym typeface="+mn-ea"/>
              </a:rPr>
              <a:t>加速是，模型和数据都需要</a:t>
            </a:r>
            <a:r>
              <a:rPr lang="en-US" altLang="zh-CN" sz="1600" dirty="0">
                <a:solidFill>
                  <a:schemeClr val="tx1"/>
                </a:solidFill>
                <a:latin typeface="+mn-ea"/>
                <a:ea typeface="宋体" panose="02010600030101010101" pitchFamily="2" charset="-122"/>
                <a:sym typeface="+mn-ea"/>
              </a:rPr>
              <a:t>.cuda()</a:t>
            </a:r>
            <a:r>
              <a:rPr lang="zh-CN" altLang="zh-CN" sz="1600" dirty="0">
                <a:solidFill>
                  <a:schemeClr val="tx1"/>
                </a:solidFill>
                <a:latin typeface="+mn-ea"/>
                <a:ea typeface="宋体" panose="02010600030101010101" pitchFamily="2" charset="-122"/>
                <a:sym typeface="+mn-ea"/>
              </a:rPr>
              <a:t>或者 </a:t>
            </a:r>
            <a:r>
              <a:rPr lang="en-US" altLang="zh-CN" sz="1600" dirty="0">
                <a:solidFill>
                  <a:schemeClr val="tx1"/>
                </a:solidFill>
                <a:latin typeface="+mn-ea"/>
                <a:ea typeface="宋体" panose="02010600030101010101" pitchFamily="2" charset="-122"/>
                <a:sym typeface="+mn-ea"/>
              </a:rPr>
              <a:t>to(device)</a:t>
            </a:r>
            <a:endParaRPr lang="en-US" altLang="zh-CN" sz="1600" dirty="0">
              <a:solidFill>
                <a:schemeClr val="tx1"/>
              </a:solidFill>
              <a:latin typeface="+mn-ea"/>
              <a:ea typeface="宋体" panose="02010600030101010101" pitchFamily="2" charset="-122"/>
              <a:sym typeface="+mn-ea"/>
            </a:endParaRPr>
          </a:p>
          <a:p>
            <a:pPr fontAlgn="auto">
              <a:lnSpc>
                <a:spcPct val="150000"/>
              </a:lnSpc>
            </a:pPr>
            <a:endParaRPr sz="1600" dirty="0">
              <a:solidFill>
                <a:schemeClr val="tx1"/>
              </a:solidFill>
              <a:latin typeface="+mn-ea"/>
              <a:sym typeface="+mn-ea"/>
            </a:endParaRPr>
          </a:p>
        </p:txBody>
      </p:sp>
    </p:spTree>
    <p:custDataLst>
      <p:tags r:id="rId1"/>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dirty="0">
                <a:ea typeface="宋体" panose="02010600030101010101" pitchFamily="2" charset="-122"/>
                <a:sym typeface="+mn-ea"/>
              </a:rPr>
              <a:t>torchvision</a:t>
            </a:r>
            <a:r>
              <a:rPr lang="zh-CN" dirty="0">
                <a:ea typeface="宋体" panose="02010600030101010101" pitchFamily="2" charset="-122"/>
                <a:sym typeface="+mn-ea"/>
              </a:rPr>
              <a:t>使用</a:t>
            </a:r>
            <a:endParaRPr lang="zh-CN" dirty="0">
              <a:ea typeface="宋体" panose="02010600030101010101" pitchFamily="2" charset="-122"/>
              <a:sym typeface="+mn-ea"/>
            </a:endParaRPr>
          </a:p>
        </p:txBody>
      </p:sp>
      <p:sp>
        <p:nvSpPr>
          <p:cNvPr id="131" name="Content Placeholder 2"/>
          <p:cNvSpPr txBox="1">
            <a:spLocks noGrp="1"/>
          </p:cNvSpPr>
          <p:nvPr/>
        </p:nvSpPr>
        <p:spPr>
          <a:xfrm>
            <a:off x="79883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sz="1600" dirty="0">
                <a:solidFill>
                  <a:schemeClr val="tx1"/>
                </a:solidFill>
                <a:latin typeface="+mn-ea"/>
                <a:sym typeface="+mn-ea"/>
              </a:rPr>
              <a:t>torchvision</a:t>
            </a:r>
            <a:r>
              <a:rPr lang="zh-CN" sz="1600" dirty="0">
                <a:solidFill>
                  <a:schemeClr val="tx1"/>
                </a:solidFill>
                <a:latin typeface="+mn-ea"/>
                <a:ea typeface="宋体" panose="02010600030101010101" pitchFamily="2" charset="-122"/>
                <a:sym typeface="+mn-ea"/>
              </a:rPr>
              <a:t>工具：</a:t>
            </a:r>
            <a:endParaRPr lang="zh-CN" sz="1600" dirty="0">
              <a:solidFill>
                <a:schemeClr val="tx1"/>
              </a:solidFill>
              <a:latin typeface="+mn-ea"/>
              <a:ea typeface="宋体" panose="02010600030101010101" pitchFamily="2" charset="-122"/>
              <a:sym typeface="+mn-ea"/>
            </a:endParaRPr>
          </a:p>
          <a:p>
            <a:pPr fontAlgn="auto">
              <a:lnSpc>
                <a:spcPct val="150000"/>
              </a:lnSpc>
            </a:pPr>
            <a:r>
              <a:rPr sz="1600" dirty="0">
                <a:solidFill>
                  <a:schemeClr val="tx1"/>
                </a:solidFill>
                <a:latin typeface="+mn-ea"/>
                <a:sym typeface="+mn-ea"/>
              </a:rPr>
              <a:t>由3个</a:t>
            </a:r>
            <a:r>
              <a:rPr lang="zh-CN" sz="1600" dirty="0">
                <a:solidFill>
                  <a:schemeClr val="tx1"/>
                </a:solidFill>
                <a:latin typeface="+mn-ea"/>
                <a:ea typeface="宋体" panose="02010600030101010101" pitchFamily="2" charset="-122"/>
                <a:sym typeface="+mn-ea"/>
              </a:rPr>
              <a:t>工具</a:t>
            </a:r>
            <a:r>
              <a:rPr sz="1600" dirty="0">
                <a:solidFill>
                  <a:schemeClr val="tx1"/>
                </a:solidFill>
                <a:latin typeface="+mn-ea"/>
                <a:sym typeface="+mn-ea"/>
              </a:rPr>
              <a:t>组成，分别是：torchvision.datasets、torchvision.models、torchvision.transforms</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torchvision.models中包含alexnet、densenet、inception、resnet、squeezenet、vgg等常用的网络</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import torchvision</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model = torchvision.models.resnet50(pretrained=</a:t>
            </a:r>
            <a:r>
              <a:rPr lang="en-US" sz="1600" dirty="0">
                <a:solidFill>
                  <a:schemeClr val="tx1"/>
                </a:solidFill>
                <a:latin typeface="+mn-ea"/>
                <a:sym typeface="+mn-ea"/>
              </a:rPr>
              <a:t>F</a:t>
            </a:r>
            <a:r>
              <a:rPr lang="en-US" altLang="zh-CN" sz="1600" dirty="0">
                <a:solidFill>
                  <a:schemeClr val="tx1"/>
                </a:solidFill>
                <a:latin typeface="+mn-ea"/>
                <a:ea typeface="宋体" panose="02010600030101010101" pitchFamily="2" charset="-122"/>
                <a:sym typeface="+mn-ea"/>
              </a:rPr>
              <a:t>alse</a:t>
            </a:r>
            <a:r>
              <a:rPr sz="1600" dirty="0">
                <a:solidFill>
                  <a:schemeClr val="tx1"/>
                </a:solidFill>
                <a:latin typeface="+mn-ea"/>
                <a:sym typeface="+mn-ea"/>
              </a:rPr>
              <a:t>)</a:t>
            </a:r>
            <a:endParaRPr sz="1600" dirty="0">
              <a:solidFill>
                <a:schemeClr val="tx1"/>
              </a:solidFill>
              <a:latin typeface="+mn-ea"/>
              <a:sym typeface="+mn-ea"/>
            </a:endParaRPr>
          </a:p>
          <a:p>
            <a:pPr fontAlgn="auto">
              <a:lnSpc>
                <a:spcPct val="150000"/>
              </a:lnSpc>
            </a:pPr>
            <a:r>
              <a:rPr lang="zh-CN" sz="1600" dirty="0">
                <a:solidFill>
                  <a:schemeClr val="tx1"/>
                </a:solidFill>
                <a:latin typeface="+mn-ea"/>
                <a:ea typeface="宋体" panose="02010600030101010101" pitchFamily="2" charset="-122"/>
                <a:sym typeface="+mn-ea"/>
              </a:rPr>
              <a:t>如果使用</a:t>
            </a:r>
            <a:r>
              <a:rPr sz="1600" dirty="0">
                <a:solidFill>
                  <a:schemeClr val="tx1"/>
                </a:solidFill>
                <a:latin typeface="+mn-ea"/>
                <a:sym typeface="+mn-ea"/>
              </a:rPr>
              <a:t>预训练模型，可以</a:t>
            </a:r>
            <a:r>
              <a:rPr lang="zh-CN" sz="1600" dirty="0">
                <a:solidFill>
                  <a:schemeClr val="tx1"/>
                </a:solidFill>
                <a:latin typeface="+mn-ea"/>
                <a:ea typeface="宋体" panose="02010600030101010101" pitchFamily="2" charset="-122"/>
                <a:sym typeface="+mn-ea"/>
              </a:rPr>
              <a:t>设置</a:t>
            </a:r>
            <a:r>
              <a:rPr sz="1600" dirty="0">
                <a:solidFill>
                  <a:schemeClr val="tx1"/>
                </a:solidFill>
                <a:latin typeface="+mn-ea"/>
                <a:sym typeface="+mn-ea"/>
              </a:rPr>
              <a:t>pretrained=</a:t>
            </a:r>
            <a:r>
              <a:rPr lang="en-US" sz="1600" dirty="0">
                <a:solidFill>
                  <a:schemeClr val="tx1"/>
                </a:solidFill>
                <a:latin typeface="+mn-ea"/>
                <a:sym typeface="+mn-ea"/>
              </a:rPr>
              <a:t>T</a:t>
            </a:r>
            <a:r>
              <a:rPr lang="en-US" altLang="zh-CN" sz="1600" dirty="0">
                <a:solidFill>
                  <a:schemeClr val="tx1"/>
                </a:solidFill>
                <a:latin typeface="+mn-ea"/>
                <a:ea typeface="宋体" panose="02010600030101010101" pitchFamily="2" charset="-122"/>
                <a:sym typeface="+mn-ea"/>
              </a:rPr>
              <a:t>rue</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model = torchvision.models.resnet50(pretrained=True)</a:t>
            </a:r>
            <a:endParaRPr sz="1600" dirty="0">
              <a:solidFill>
                <a:schemeClr val="tx1"/>
              </a:solidFill>
              <a:latin typeface="+mn-ea"/>
              <a:sym typeface="+mn-ea"/>
            </a:endParaRPr>
          </a:p>
        </p:txBody>
      </p:sp>
      <p:sp>
        <p:nvSpPr>
          <p:cNvPr id="4" name="Content Placeholder 2"/>
          <p:cNvSpPr txBox="1">
            <a:spLocks noGrp="1"/>
          </p:cNvSpPr>
          <p:nvPr/>
        </p:nvSpPr>
        <p:spPr>
          <a:xfrm>
            <a:off x="6029325" y="1492885"/>
            <a:ext cx="597408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fontAlgn="auto">
              <a:lnSpc>
                <a:spcPct val="150000"/>
              </a:lnSpc>
            </a:pPr>
            <a:r>
              <a:rPr lang="zh-CN" sz="1600" dirty="0">
                <a:solidFill>
                  <a:schemeClr val="tx1"/>
                </a:solidFill>
                <a:latin typeface="+mn-ea"/>
                <a:ea typeface="宋体" panose="02010600030101010101" pitchFamily="2" charset="-122"/>
                <a:sym typeface="+mn-ea"/>
              </a:rPr>
              <a:t>预训练模型是</a:t>
            </a:r>
            <a:r>
              <a:rPr sz="1600" dirty="0">
                <a:solidFill>
                  <a:schemeClr val="tx1"/>
                </a:solidFill>
                <a:latin typeface="+mn-ea"/>
                <a:sym typeface="+mn-ea"/>
              </a:rPr>
              <a:t>通过models包下的resnet.py脚本进行的</a:t>
            </a:r>
            <a:endParaRPr sz="16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__all__ = ['ResNet', 'resnet18', 'resnet34', 'resnet50', 'resnet101',  'resnet152']</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model_urls = {</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'resnet18': 'https://download.pytorch.org/models/resnet18-5c106cde.pth',</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'resnet34': 'https://download.pytorch.org/models/resnet34-333f7ec4.pth',</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'resnet50': 'https://download.pytorch.org/models/resnet50-19c8e357.pth',</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'resnet101': 'https://download.pytorch.org/models/resnet101-5d3b4d8f.pth',</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'resnet152': 'https://download.pytorch.org/models/resnet152-b121ed2d.pth',</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a:t>
            </a:r>
            <a:endParaRPr sz="1400" dirty="0">
              <a:solidFill>
                <a:schemeClr val="tx1"/>
              </a:solidFill>
              <a:latin typeface="+mn-ea"/>
              <a:sym typeface="+mn-ea"/>
            </a:endParaRPr>
          </a:p>
          <a:p>
            <a:pPr marL="0" indent="0" fontAlgn="auto">
              <a:lnSpc>
                <a:spcPct val="150000"/>
              </a:lnSpc>
              <a:buNone/>
            </a:pPr>
            <a:endParaRPr sz="1400" dirty="0">
              <a:solidFill>
                <a:schemeClr val="tx1"/>
              </a:solidFill>
              <a:latin typeface="+mn-ea"/>
              <a:sym typeface="+mn-ea"/>
            </a:endParaRPr>
          </a:p>
        </p:txBody>
      </p:sp>
    </p:spTree>
    <p:custDataLst>
      <p:tags r:id="rId1"/>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dirty="0">
                <a:ea typeface="宋体" panose="02010600030101010101" pitchFamily="2" charset="-122"/>
                <a:sym typeface="+mn-ea"/>
              </a:rPr>
              <a:t>DataLoader</a:t>
            </a:r>
            <a:r>
              <a:rPr lang="zh-CN" dirty="0">
                <a:ea typeface="宋体" panose="02010600030101010101" pitchFamily="2" charset="-122"/>
                <a:sym typeface="+mn-ea"/>
              </a:rPr>
              <a:t>使用</a:t>
            </a:r>
            <a:endParaRPr lang="zh-CN" dirty="0">
              <a:ea typeface="宋体" panose="02010600030101010101" pitchFamily="2" charset="-122"/>
              <a:sym typeface="+mn-ea"/>
            </a:endParaRPr>
          </a:p>
        </p:txBody>
      </p:sp>
      <p:sp>
        <p:nvSpPr>
          <p:cNvPr id="131" name="Content Placeholder 2"/>
          <p:cNvSpPr txBox="1">
            <a:spLocks noGrp="1"/>
          </p:cNvSpPr>
          <p:nvPr/>
        </p:nvSpPr>
        <p:spPr>
          <a:xfrm>
            <a:off x="79883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DataLoader</a:t>
            </a:r>
            <a:r>
              <a:rPr lang="zh-CN" sz="1600" dirty="0">
                <a:solidFill>
                  <a:schemeClr val="tx1"/>
                </a:solidFill>
                <a:latin typeface="+mn-ea"/>
                <a:ea typeface="宋体" panose="02010600030101010101" pitchFamily="2" charset="-122"/>
                <a:sym typeface="+mn-ea"/>
              </a:rPr>
              <a:t>使用</a:t>
            </a:r>
            <a:r>
              <a:rPr lang="zh-CN" sz="1600" dirty="0">
                <a:solidFill>
                  <a:schemeClr val="tx1"/>
                </a:solidFill>
                <a:latin typeface="+mn-ea"/>
                <a:ea typeface="宋体" panose="02010600030101010101" pitchFamily="2" charset="-122"/>
                <a:sym typeface="+mn-ea"/>
              </a:rPr>
              <a:t>：</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当数据集较大时，可以进行分批训练</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sz="1600" dirty="0">
                <a:solidFill>
                  <a:schemeClr val="tx1"/>
                </a:solidFill>
                <a:latin typeface="+mn-ea"/>
                <a:sym typeface="+mn-ea"/>
              </a:rPr>
              <a:t>train_loader = DataLoader(train_data, batch_size=BATCH_SIZE, num_workers=1, shuffle=False)</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for epoch in range(EPOCH):</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    for i, data in enumerate(train_loader):</a:t>
            </a:r>
            <a:endParaRPr sz="1600" dirty="0">
              <a:solidFill>
                <a:schemeClr val="tx1"/>
              </a:solidFill>
              <a:latin typeface="+mn-ea"/>
              <a:sym typeface="+mn-ea"/>
            </a:endParaRPr>
          </a:p>
          <a:p>
            <a:pPr fontAlgn="auto">
              <a:lnSpc>
                <a:spcPct val="150000"/>
              </a:lnSpc>
            </a:pPr>
            <a:r>
              <a:rPr lang="zh-CN" sz="1600" dirty="0">
                <a:solidFill>
                  <a:schemeClr val="tx1"/>
                </a:solidFill>
                <a:latin typeface="+mn-ea"/>
                <a:ea typeface="宋体" panose="02010600030101010101" pitchFamily="2" charset="-122"/>
                <a:sym typeface="+mn-ea"/>
              </a:rPr>
              <a:t>需要注意，图片的尺寸需要保持一致，否则会报错</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RuntimeError: invalid argument 0: Sizes of tensors must match except in dimension 0. Got 400 and 675 in dimension 2 at /pytorch/aten/src/TH/generic/THTensor.cpp:689</a:t>
            </a:r>
            <a:endParaRPr lang="zh-CN" sz="1600" dirty="0">
              <a:solidFill>
                <a:schemeClr val="tx1"/>
              </a:solidFill>
              <a:latin typeface="+mn-ea"/>
              <a:ea typeface="宋体" panose="02010600030101010101" pitchFamily="2" charset="-122"/>
              <a:sym typeface="+mn-ea"/>
            </a:endParaRPr>
          </a:p>
        </p:txBody>
      </p:sp>
      <p:sp>
        <p:nvSpPr>
          <p:cNvPr id="4" name="Content Placeholder 2"/>
          <p:cNvSpPr txBox="1">
            <a:spLocks noGrp="1"/>
          </p:cNvSpPr>
          <p:nvPr/>
        </p:nvSpPr>
        <p:spPr>
          <a:xfrm>
            <a:off x="6029325" y="1492885"/>
            <a:ext cx="597408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fontAlgn="auto">
              <a:lnSpc>
                <a:spcPct val="150000"/>
              </a:lnSpc>
            </a:pPr>
            <a:r>
              <a:rPr lang="zh-CN" sz="1600" dirty="0">
                <a:solidFill>
                  <a:schemeClr val="tx1"/>
                </a:solidFill>
                <a:latin typeface="+mn-ea"/>
                <a:ea typeface="宋体" panose="02010600030101010101" pitchFamily="2" charset="-122"/>
                <a:sym typeface="+mn-ea"/>
              </a:rPr>
              <a:t>使用Resize进行尺寸调整，需要固定神经网络输入，不然维度不一致会起冲突</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sz="1400" dirty="0">
                <a:solidFill>
                  <a:schemeClr val="tx1"/>
                </a:solidFill>
                <a:latin typeface="+mn-ea"/>
                <a:sym typeface="+mn-ea"/>
              </a:rPr>
              <a:t>transform_train = transforms.Compose([</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transforms.Resize((224,224)),</a:t>
            </a:r>
            <a:endParaRPr sz="1400" dirty="0">
              <a:solidFill>
                <a:schemeClr val="tx1"/>
              </a:solidFill>
              <a:latin typeface="+mn-ea"/>
              <a:sym typeface="+mn-ea"/>
            </a:endParaRPr>
          </a:p>
          <a:p>
            <a:pPr marL="0" indent="0" fontAlgn="auto">
              <a:lnSpc>
                <a:spcPct val="150000"/>
              </a:lnSpc>
              <a:buNone/>
            </a:pPr>
            <a:r>
              <a:rPr sz="1400" dirty="0">
                <a:solidFill>
                  <a:schemeClr val="tx1"/>
                </a:solidFill>
                <a:latin typeface="+mn-ea"/>
                <a:sym typeface="+mn-ea"/>
              </a:rPr>
              <a:t>    transforms.ToTensor()])</a:t>
            </a:r>
            <a:endParaRPr sz="1400" dirty="0">
              <a:solidFill>
                <a:schemeClr val="tx1"/>
              </a:solidFill>
              <a:latin typeface="+mn-ea"/>
              <a:sym typeface="+mn-ea"/>
            </a:endParaRPr>
          </a:p>
          <a:p>
            <a:pPr marL="0" indent="0" algn="l" fontAlgn="auto">
              <a:lnSpc>
                <a:spcPct val="150000"/>
              </a:lnSpc>
              <a:buNone/>
            </a:pPr>
            <a:r>
              <a:rPr lang="zh-CN" sz="1600" dirty="0">
                <a:solidFill>
                  <a:schemeClr val="tx1"/>
                </a:solidFill>
                <a:latin typeface="+mn-ea"/>
                <a:ea typeface="宋体" panose="02010600030101010101" pitchFamily="2" charset="-122"/>
                <a:sym typeface="+mn-ea"/>
              </a:rPr>
              <a:t>说明使用</a:t>
            </a:r>
            <a:r>
              <a:rPr lang="en-US" altLang="zh-CN" sz="1600" dirty="0">
                <a:solidFill>
                  <a:schemeClr val="tx1"/>
                </a:solidFill>
                <a:latin typeface="+mn-ea"/>
                <a:ea typeface="宋体" panose="02010600030101010101" pitchFamily="2" charset="-122"/>
                <a:sym typeface="+mn-ea"/>
              </a:rPr>
              <a:t>ResNet</a:t>
            </a:r>
            <a:r>
              <a:rPr lang="zh-CN" altLang="zh-CN" sz="1600" dirty="0">
                <a:solidFill>
                  <a:schemeClr val="tx1"/>
                </a:solidFill>
                <a:latin typeface="+mn-ea"/>
                <a:ea typeface="宋体" panose="02010600030101010101" pitchFamily="2" charset="-122"/>
                <a:sym typeface="+mn-ea"/>
              </a:rPr>
              <a:t>网络时，如果</a:t>
            </a:r>
            <a:r>
              <a:rPr lang="zh-CN" sz="1600" dirty="0">
                <a:solidFill>
                  <a:schemeClr val="tx1"/>
                </a:solidFill>
                <a:latin typeface="+mn-ea"/>
                <a:ea typeface="宋体" panose="02010600030101010101" pitchFamily="2" charset="-122"/>
                <a:sym typeface="+mn-ea"/>
              </a:rPr>
              <a:t>图像尺度统一为224×224时，要用transforms.Resize([224, 224]),不能写成transforms.Resize(224)，transforms.Resize(224)表示把图像的短边统一为224，另外一边做同样倍速缩放（不一定为224）</a:t>
            </a:r>
            <a:endParaRPr lang="zh-CN" sz="1600" dirty="0">
              <a:solidFill>
                <a:schemeClr val="tx1"/>
              </a:solidFill>
              <a:latin typeface="+mn-ea"/>
              <a:ea typeface="宋体" panose="02010600030101010101" pitchFamily="2" charset="-122"/>
              <a:sym typeface="+mn-ea"/>
            </a:endParaRPr>
          </a:p>
          <a:p>
            <a:pPr algn="l" fontAlgn="auto">
              <a:lnSpc>
                <a:spcPct val="150000"/>
              </a:lnSpc>
            </a:pPr>
            <a:endParaRPr lang="zh-CN" sz="1600" dirty="0">
              <a:solidFill>
                <a:schemeClr val="tx1"/>
              </a:solidFill>
              <a:latin typeface="+mn-ea"/>
              <a:ea typeface="宋体" panose="02010600030101010101" pitchFamily="2" charset="-122"/>
              <a:sym typeface="+mn-ea"/>
            </a:endParaRPr>
          </a:p>
        </p:txBody>
      </p:sp>
    </p:spTree>
    <p:custDataLst>
      <p:tags r:id="rId1"/>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l"/>
            <a:r>
              <a:rPr lang="zh-CN" altLang="en-US" dirty="0">
                <a:ea typeface="宋体" panose="02010600030101010101" pitchFamily="2" charset="-122"/>
                <a:sym typeface="+mn-ea"/>
              </a:rPr>
              <a:t>数据增广</a:t>
            </a:r>
            <a:endParaRPr lang="zh-CN" dirty="0">
              <a:ea typeface="宋体" panose="02010600030101010101" pitchFamily="2" charset="-122"/>
              <a:sym typeface="+mn-ea"/>
            </a:endParaRPr>
          </a:p>
        </p:txBody>
      </p:sp>
      <p:sp>
        <p:nvSpPr>
          <p:cNvPr id="131" name="Content Placeholder 2"/>
          <p:cNvSpPr txBox="1">
            <a:spLocks noGrp="1"/>
          </p:cNvSpPr>
          <p:nvPr/>
        </p:nvSpPr>
        <p:spPr>
          <a:xfrm>
            <a:off x="79883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zh-CN" sz="1600" dirty="0">
                <a:solidFill>
                  <a:schemeClr val="tx1"/>
                </a:solidFill>
                <a:latin typeface="+mn-ea"/>
                <a:ea typeface="宋体" panose="02010600030101010101" pitchFamily="2" charset="-122"/>
                <a:sym typeface="+mn-ea"/>
              </a:rPr>
              <a:t>数据增广：</a:t>
            </a:r>
            <a:endParaRPr lang="zh-CN" sz="1600" dirty="0">
              <a:solidFill>
                <a:schemeClr val="tx1"/>
              </a:solidFill>
              <a:latin typeface="+mn-ea"/>
              <a:ea typeface="宋体" panose="02010600030101010101" pitchFamily="2" charset="-122"/>
              <a:sym typeface="+mn-ea"/>
            </a:endParaRPr>
          </a:p>
          <a:p>
            <a:pPr fontAlgn="auto">
              <a:lnSpc>
                <a:spcPct val="150000"/>
              </a:lnSpc>
            </a:pPr>
            <a:r>
              <a:rPr sz="1600" dirty="0">
                <a:solidFill>
                  <a:schemeClr val="tx1"/>
                </a:solidFill>
                <a:latin typeface="+mn-ea"/>
                <a:sym typeface="+mn-ea"/>
              </a:rPr>
              <a:t>图像增广（image augmentation）</a:t>
            </a:r>
            <a:r>
              <a:rPr lang="zh-CN" sz="1600" dirty="0">
                <a:solidFill>
                  <a:schemeClr val="tx1"/>
                </a:solidFill>
                <a:latin typeface="+mn-ea"/>
                <a:ea typeface="宋体" panose="02010600030101010101" pitchFamily="2" charset="-122"/>
                <a:sym typeface="+mn-ea"/>
              </a:rPr>
              <a:t>可以</a:t>
            </a:r>
            <a:r>
              <a:rPr sz="1600" dirty="0">
                <a:solidFill>
                  <a:schemeClr val="tx1"/>
                </a:solidFill>
                <a:latin typeface="+mn-ea"/>
                <a:sym typeface="+mn-ea"/>
              </a:rPr>
              <a:t>通过对训练图像做一系列随机改变</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产生相似但又不同的训练样本，从而扩大训练数据集的规模</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在深度卷积神经网络</a:t>
            </a:r>
            <a:r>
              <a:rPr lang="zh-CN" sz="1600" dirty="0">
                <a:solidFill>
                  <a:schemeClr val="tx1"/>
                </a:solidFill>
                <a:latin typeface="+mn-ea"/>
                <a:ea typeface="宋体" panose="02010600030101010101" pitchFamily="2" charset="-122"/>
                <a:sym typeface="+mn-ea"/>
              </a:rPr>
              <a:t>中，</a:t>
            </a:r>
            <a:r>
              <a:rPr sz="1600" dirty="0">
                <a:solidFill>
                  <a:schemeClr val="tx1"/>
                </a:solidFill>
                <a:latin typeface="+mn-ea"/>
                <a:sym typeface="+mn-ea"/>
              </a:rPr>
              <a:t>大规模数据集是成功应用深度神经网络的前提</a:t>
            </a:r>
            <a:r>
              <a:rPr lang="zh-CN"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降低模型对某些属性的依赖，从而提高模型的泛化能力</a:t>
            </a:r>
            <a:r>
              <a:rPr lang="zh-CN" sz="1600" dirty="0">
                <a:solidFill>
                  <a:schemeClr val="tx1"/>
                </a:solidFill>
                <a:latin typeface="+mn-ea"/>
                <a:ea typeface="宋体" panose="02010600030101010101" pitchFamily="2" charset="-122"/>
                <a:sym typeface="+mn-ea"/>
              </a:rPr>
              <a:t>。比如</a:t>
            </a:r>
            <a:r>
              <a:rPr sz="1600" dirty="0">
                <a:solidFill>
                  <a:schemeClr val="tx1"/>
                </a:solidFill>
                <a:latin typeface="+mn-ea"/>
                <a:sym typeface="+mn-ea"/>
              </a:rPr>
              <a:t>，对图像进行不同方式的裁剪，使感兴趣的物体出现在不同位置，从而减轻模型对物体出现位置的依赖性。</a:t>
            </a:r>
            <a:r>
              <a:rPr lang="zh-CN" sz="1600" dirty="0">
                <a:solidFill>
                  <a:schemeClr val="tx1"/>
                </a:solidFill>
                <a:latin typeface="+mn-ea"/>
                <a:ea typeface="宋体" panose="02010600030101010101" pitchFamily="2" charset="-122"/>
                <a:sym typeface="+mn-ea"/>
              </a:rPr>
              <a:t>比如</a:t>
            </a:r>
            <a:r>
              <a:rPr sz="1600" dirty="0">
                <a:solidFill>
                  <a:schemeClr val="tx1"/>
                </a:solidFill>
                <a:latin typeface="+mn-ea"/>
                <a:sym typeface="+mn-ea"/>
              </a:rPr>
              <a:t>调整亮度、色彩等因素来降低模型对色彩的敏感度</a:t>
            </a:r>
            <a:endParaRPr sz="1600" dirty="0">
              <a:solidFill>
                <a:schemeClr val="tx1"/>
              </a:solidFill>
              <a:latin typeface="+mn-ea"/>
              <a:sym typeface="+mn-ea"/>
            </a:endParaRPr>
          </a:p>
          <a:p>
            <a:pPr fontAlgn="auto">
              <a:lnSpc>
                <a:spcPct val="150000"/>
              </a:lnSpc>
            </a:pPr>
            <a:endParaRPr sz="1600" dirty="0">
              <a:solidFill>
                <a:schemeClr val="tx1"/>
              </a:solidFill>
              <a:latin typeface="+mn-ea"/>
              <a:sym typeface="+mn-ea"/>
            </a:endParaRPr>
          </a:p>
        </p:txBody>
      </p:sp>
      <p:pic>
        <p:nvPicPr>
          <p:cNvPr id="2" name="图片 1"/>
          <p:cNvPicPr>
            <a:picLocks noChangeAspect="1"/>
          </p:cNvPicPr>
          <p:nvPr/>
        </p:nvPicPr>
        <p:blipFill>
          <a:blip r:embed="rId1"/>
          <a:stretch>
            <a:fillRect/>
          </a:stretch>
        </p:blipFill>
        <p:spPr>
          <a:xfrm>
            <a:off x="6531610" y="1954530"/>
            <a:ext cx="4717415" cy="4040505"/>
          </a:xfrm>
          <a:prstGeom prst="rect">
            <a:avLst/>
          </a:prstGeom>
        </p:spPr>
      </p:pic>
    </p:spTree>
    <p:custDataLst>
      <p:tags r:id="rId2"/>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l"/>
            <a:r>
              <a:rPr lang="zh-CN" altLang="en-US" dirty="0">
                <a:ea typeface="宋体" panose="02010600030101010101" pitchFamily="2" charset="-122"/>
                <a:sym typeface="+mn-ea"/>
              </a:rPr>
              <a:t>数据增广</a:t>
            </a:r>
            <a:endParaRPr lang="zh-CN" dirty="0">
              <a:ea typeface="宋体" panose="02010600030101010101" pitchFamily="2" charset="-122"/>
              <a:sym typeface="+mn-ea"/>
            </a:endParaRPr>
          </a:p>
        </p:txBody>
      </p:sp>
      <p:sp>
        <p:nvSpPr>
          <p:cNvPr id="131" name="Content Placeholder 2"/>
          <p:cNvSpPr txBox="1">
            <a:spLocks noGrp="1"/>
          </p:cNvSpPr>
          <p:nvPr/>
        </p:nvSpPr>
        <p:spPr>
          <a:xfrm>
            <a:off x="798830" y="1480820"/>
            <a:ext cx="512572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sz="1600" dirty="0">
                <a:solidFill>
                  <a:schemeClr val="tx1"/>
                </a:solidFill>
                <a:latin typeface="+mn-ea"/>
                <a:sym typeface="+mn-ea"/>
              </a:rPr>
              <a:t>常用的图像增广方法</a:t>
            </a:r>
            <a:r>
              <a:rPr lang="zh-CN" sz="1600" dirty="0">
                <a:solidFill>
                  <a:schemeClr val="tx1"/>
                </a:solidFill>
                <a:latin typeface="+mn-ea"/>
                <a:ea typeface="宋体" panose="02010600030101010101" pitchFamily="2" charset="-122"/>
                <a:sym typeface="+mn-ea"/>
              </a:rPr>
              <a:t>：</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翻转和裁剪</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transforms</a:t>
            </a:r>
            <a:r>
              <a:rPr lang="en-US" alt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RandomHorizontalFlip</a:t>
            </a:r>
            <a:r>
              <a:rPr lang="en-US" sz="1600" dirty="0">
                <a:solidFill>
                  <a:schemeClr val="tx1"/>
                </a:solidFill>
                <a:latin typeface="+mn-ea"/>
                <a:sym typeface="+mn-ea"/>
              </a:rPr>
              <a:t>()</a:t>
            </a:r>
            <a:r>
              <a:rPr lang="zh-CN" sz="1600" dirty="0">
                <a:solidFill>
                  <a:schemeClr val="tx1"/>
                </a:solidFill>
                <a:latin typeface="+mn-ea"/>
                <a:ea typeface="宋体" panose="02010600030101010101" pitchFamily="2" charset="-122"/>
                <a:sym typeface="+mn-ea"/>
              </a:rPr>
              <a:t>，</a:t>
            </a:r>
            <a:r>
              <a:rPr sz="1600" dirty="0">
                <a:solidFill>
                  <a:schemeClr val="tx1"/>
                </a:solidFill>
                <a:latin typeface="+mn-ea"/>
                <a:sym typeface="+mn-ea"/>
              </a:rPr>
              <a:t>实现一半概率的图像水平（左右）翻转</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变化颜色</a:t>
            </a:r>
            <a:endParaRPr sz="1600" dirty="0">
              <a:solidFill>
                <a:schemeClr val="tx1"/>
              </a:solidFill>
              <a:latin typeface="+mn-ea"/>
              <a:sym typeface="+mn-ea"/>
            </a:endParaRPr>
          </a:p>
          <a:p>
            <a:pPr marL="0" indent="0" fontAlgn="auto">
              <a:lnSpc>
                <a:spcPct val="150000"/>
              </a:lnSpc>
              <a:buNone/>
            </a:pPr>
            <a:r>
              <a:rPr sz="1600" dirty="0">
                <a:solidFill>
                  <a:schemeClr val="tx1"/>
                </a:solidFill>
                <a:latin typeface="+mn-ea"/>
                <a:sym typeface="+mn-ea"/>
              </a:rPr>
              <a:t>可以从4个方面改变图像的颜色：亮度（brightness）、对比度（contrast）、饱和度（saturation）和色调（hue）</a:t>
            </a:r>
            <a:endParaRPr sz="1600" dirty="0">
              <a:solidFill>
                <a:schemeClr val="tx1"/>
              </a:solidFill>
              <a:latin typeface="+mn-ea"/>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比如</a:t>
            </a:r>
            <a:r>
              <a:rPr sz="1600" dirty="0">
                <a:solidFill>
                  <a:schemeClr val="tx1"/>
                </a:solidFill>
                <a:latin typeface="+mn-ea"/>
                <a:sym typeface="+mn-ea"/>
              </a:rPr>
              <a:t>将图像的亮度随机变化为原图亮度的 50% ∼150% </a:t>
            </a:r>
            <a:endParaRPr sz="1600" dirty="0">
              <a:solidFill>
                <a:schemeClr val="tx1"/>
              </a:solidFill>
              <a:latin typeface="+mn-ea"/>
              <a:sym typeface="+mn-ea"/>
            </a:endParaRPr>
          </a:p>
          <a:p>
            <a:pPr fontAlgn="auto">
              <a:lnSpc>
                <a:spcPct val="150000"/>
              </a:lnSpc>
            </a:pPr>
            <a:r>
              <a:rPr sz="1600" dirty="0">
                <a:solidFill>
                  <a:schemeClr val="tx1"/>
                </a:solidFill>
                <a:latin typeface="+mn-ea"/>
                <a:sym typeface="+mn-ea"/>
              </a:rPr>
              <a:t>叠加多个图像增广方法</a:t>
            </a:r>
            <a:endParaRPr sz="1600" dirty="0">
              <a:solidFill>
                <a:schemeClr val="tx1"/>
              </a:solidFill>
              <a:latin typeface="+mn-ea"/>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通过transforms.Compose，可以</a:t>
            </a:r>
            <a:r>
              <a:rPr sz="1600" dirty="0">
                <a:solidFill>
                  <a:schemeClr val="tx1"/>
                </a:solidFill>
                <a:latin typeface="+mn-ea"/>
                <a:sym typeface="+mn-ea"/>
              </a:rPr>
              <a:t>将多个图像增广方法叠加使用</a:t>
            </a:r>
            <a:endParaRPr sz="1600" dirty="0">
              <a:solidFill>
                <a:schemeClr val="tx1"/>
              </a:solidFill>
              <a:latin typeface="+mn-ea"/>
              <a:sym typeface="+mn-ea"/>
            </a:endParaRPr>
          </a:p>
          <a:p>
            <a:pPr marL="0" indent="0" fontAlgn="auto">
              <a:lnSpc>
                <a:spcPct val="150000"/>
              </a:lnSpc>
              <a:buNone/>
            </a:pPr>
            <a:endParaRPr sz="1600" dirty="0">
              <a:solidFill>
                <a:schemeClr val="tx1"/>
              </a:solidFill>
              <a:latin typeface="+mn-ea"/>
              <a:sym typeface="+mn-ea"/>
            </a:endParaRPr>
          </a:p>
        </p:txBody>
      </p:sp>
      <p:pic>
        <p:nvPicPr>
          <p:cNvPr id="3" name="图片 2"/>
          <p:cNvPicPr>
            <a:picLocks noChangeAspect="1"/>
          </p:cNvPicPr>
          <p:nvPr/>
        </p:nvPicPr>
        <p:blipFill>
          <a:blip r:embed="rId1"/>
          <a:stretch>
            <a:fillRect/>
          </a:stretch>
        </p:blipFill>
        <p:spPr>
          <a:xfrm>
            <a:off x="6511925" y="1207135"/>
            <a:ext cx="5238750" cy="5410200"/>
          </a:xfrm>
          <a:prstGeom prst="rect">
            <a:avLst/>
          </a:prstGeom>
        </p:spPr>
      </p:pic>
    </p:spTree>
    <p:custDataLst>
      <p:tags r:id="rId2"/>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l"/>
            <a:r>
              <a:rPr lang="en-US" dirty="0">
                <a:ea typeface="宋体" panose="02010600030101010101" pitchFamily="2" charset="-122"/>
                <a:sym typeface="+mn-ea"/>
              </a:rPr>
              <a:t>PyTorch</a:t>
            </a:r>
            <a:r>
              <a:rPr lang="zh-CN" dirty="0">
                <a:ea typeface="宋体" panose="02010600030101010101" pitchFamily="2" charset="-122"/>
                <a:sym typeface="+mn-ea"/>
              </a:rPr>
              <a:t>模型保存与加载</a:t>
            </a:r>
            <a:endParaRPr lang="zh-CN" dirty="0">
              <a:ea typeface="宋体" panose="02010600030101010101" pitchFamily="2" charset="-122"/>
              <a:sym typeface="+mn-ea"/>
            </a:endParaRPr>
          </a:p>
        </p:txBody>
      </p:sp>
      <p:sp>
        <p:nvSpPr>
          <p:cNvPr id="131" name="Content Placeholder 2"/>
          <p:cNvSpPr txBox="1">
            <a:spLocks noGrp="1"/>
          </p:cNvSpPr>
          <p:nvPr/>
        </p:nvSpPr>
        <p:spPr>
          <a:xfrm>
            <a:off x="79883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P</a:t>
            </a:r>
            <a:r>
              <a:rPr lang="en-US" altLang="zh-CN" sz="1600" dirty="0">
                <a:solidFill>
                  <a:schemeClr val="tx1"/>
                </a:solidFill>
                <a:latin typeface="+mn-ea"/>
                <a:ea typeface="宋体" panose="02010600030101010101" pitchFamily="2" charset="-122"/>
                <a:sym typeface="+mn-ea"/>
              </a:rPr>
              <a:t>yTorch</a:t>
            </a:r>
            <a:r>
              <a:rPr sz="1600" dirty="0">
                <a:solidFill>
                  <a:schemeClr val="tx1"/>
                </a:solidFill>
                <a:latin typeface="+mn-ea"/>
                <a:sym typeface="+mn-ea"/>
              </a:rPr>
              <a:t>模型保存</a:t>
            </a:r>
            <a:r>
              <a:rPr lang="zh-CN" sz="1600" dirty="0">
                <a:solidFill>
                  <a:schemeClr val="tx1"/>
                </a:solidFill>
                <a:latin typeface="+mn-ea"/>
                <a:ea typeface="宋体" panose="02010600030101010101" pitchFamily="2" charset="-122"/>
                <a:sym typeface="+mn-ea"/>
              </a:rPr>
              <a:t>：</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保存整个神经网络的的结构信息和模型参数信息，save的对象是网络net</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torch.save(model_object, 'resnet.pt')</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只保存神经网络的训练模型参数，save的对象是net.state_dict()</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torch.save</a:t>
            </a:r>
            <a:r>
              <a:rPr lang="en-US" altLang="zh-CN" sz="1600" dirty="0">
                <a:solidFill>
                  <a:schemeClr val="tx1"/>
                </a:solidFill>
                <a:latin typeface="+mn-ea"/>
                <a:ea typeface="宋体" panose="02010600030101010101" pitchFamily="2" charset="-122"/>
                <a:sym typeface="+mn-ea"/>
              </a:rPr>
              <a:t>(model</a:t>
            </a:r>
            <a:r>
              <a:rPr lang="zh-CN" sz="1600" dirty="0">
                <a:solidFill>
                  <a:schemeClr val="tx1"/>
                </a:solidFill>
                <a:latin typeface="+mn-ea"/>
                <a:ea typeface="宋体" panose="02010600030101010101" pitchFamily="2" charset="-122"/>
                <a:sym typeface="+mn-ea"/>
              </a:rPr>
              <a:t>.state_dict(), "</a:t>
            </a:r>
            <a:r>
              <a:rPr lang="en-US" altLang="zh-CN" sz="1600" dirty="0">
                <a:solidFill>
                  <a:schemeClr val="tx1"/>
                </a:solidFill>
                <a:latin typeface="+mn-ea"/>
                <a:ea typeface="宋体" panose="02010600030101010101" pitchFamily="2" charset="-122"/>
                <a:sym typeface="+mn-ea"/>
              </a:rPr>
              <a:t>resnet</a:t>
            </a:r>
            <a:r>
              <a:rPr lang="zh-CN" sz="1600" dirty="0">
                <a:solidFill>
                  <a:schemeClr val="tx1"/>
                </a:solidFill>
                <a:latin typeface="+mn-ea"/>
                <a:ea typeface="宋体" panose="02010600030101010101" pitchFamily="2" charset="-122"/>
                <a:sym typeface="+mn-ea"/>
              </a:rPr>
              <a:t>.pt")</a:t>
            </a:r>
            <a:endParaRPr lang="zh-CN" sz="1600" dirty="0">
              <a:solidFill>
                <a:schemeClr val="tx1"/>
              </a:solidFill>
              <a:latin typeface="+mn-ea"/>
              <a:ea typeface="宋体" panose="02010600030101010101" pitchFamily="2" charset="-122"/>
              <a:sym typeface="+mn-ea"/>
            </a:endParaRPr>
          </a:p>
        </p:txBody>
      </p:sp>
      <p:sp>
        <p:nvSpPr>
          <p:cNvPr id="2" name="Content Placeholder 2"/>
          <p:cNvSpPr txBox="1">
            <a:spLocks noGrp="1"/>
          </p:cNvSpPr>
          <p:nvPr/>
        </p:nvSpPr>
        <p:spPr>
          <a:xfrm>
            <a:off x="668020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P</a:t>
            </a:r>
            <a:r>
              <a:rPr lang="en-US" altLang="zh-CN" sz="1600" dirty="0">
                <a:solidFill>
                  <a:schemeClr val="tx1"/>
                </a:solidFill>
                <a:latin typeface="+mn-ea"/>
                <a:ea typeface="宋体" panose="02010600030101010101" pitchFamily="2" charset="-122"/>
                <a:sym typeface="+mn-ea"/>
              </a:rPr>
              <a:t>yTorch</a:t>
            </a:r>
            <a:r>
              <a:rPr sz="1600" dirty="0">
                <a:solidFill>
                  <a:schemeClr val="tx1"/>
                </a:solidFill>
                <a:latin typeface="+mn-ea"/>
                <a:sym typeface="+mn-ea"/>
              </a:rPr>
              <a:t>模型</a:t>
            </a:r>
            <a:r>
              <a:rPr lang="zh-CN" sz="1600" dirty="0">
                <a:solidFill>
                  <a:schemeClr val="tx1"/>
                </a:solidFill>
                <a:latin typeface="+mn-ea"/>
                <a:ea typeface="宋体" panose="02010600030101010101" pitchFamily="2" charset="-122"/>
                <a:sym typeface="+mn-ea"/>
              </a:rPr>
              <a:t>加载</a:t>
            </a:r>
            <a:r>
              <a:rPr lang="zh-CN" sz="1600" dirty="0">
                <a:solidFill>
                  <a:schemeClr val="tx1"/>
                </a:solidFill>
                <a:latin typeface="+mn-ea"/>
                <a:ea typeface="宋体" panose="02010600030101010101" pitchFamily="2" charset="-122"/>
                <a:sym typeface="+mn-ea"/>
              </a:rPr>
              <a:t>：</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对应第一种保存方式，加载模型时通过torch.load('.pt')直接初始化新的神经网络对象</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zh-CN" sz="1600" dirty="0">
                <a:solidFill>
                  <a:schemeClr val="tx1"/>
                </a:solidFill>
                <a:latin typeface="+mn-ea"/>
                <a:ea typeface="宋体" panose="02010600030101010101" pitchFamily="2" charset="-122"/>
                <a:sym typeface="+mn-ea"/>
              </a:rPr>
              <a:t>model = torch.load('resnet.pt')</a:t>
            </a:r>
            <a:endParaRPr lang="zh-CN" sz="1600" dirty="0">
              <a:solidFill>
                <a:schemeClr val="tx1"/>
              </a:solidFill>
              <a:latin typeface="+mn-ea"/>
              <a:ea typeface="宋体" panose="02010600030101010101" pitchFamily="2" charset="-122"/>
              <a:sym typeface="+mn-ea"/>
            </a:endParaRPr>
          </a:p>
          <a:p>
            <a:pPr fontAlgn="auto">
              <a:lnSpc>
                <a:spcPct val="150000"/>
              </a:lnSpc>
            </a:pPr>
            <a:r>
              <a:rPr lang="zh-CN" sz="1600" dirty="0">
                <a:solidFill>
                  <a:schemeClr val="tx1"/>
                </a:solidFill>
                <a:latin typeface="+mn-ea"/>
                <a:ea typeface="宋体" panose="02010600030101010101" pitchFamily="2" charset="-122"/>
                <a:sym typeface="+mn-ea"/>
              </a:rPr>
              <a:t>对应第二种保存方式，需要首先导入对应的网络，再通过</a:t>
            </a:r>
            <a:r>
              <a:rPr lang="en-US" altLang="zh-CN" sz="1600" dirty="0">
                <a:solidFill>
                  <a:schemeClr val="tx1"/>
                </a:solidFill>
                <a:latin typeface="+mn-ea"/>
                <a:ea typeface="宋体" panose="02010600030101010101" pitchFamily="2" charset="-122"/>
                <a:sym typeface="+mn-ea"/>
              </a:rPr>
              <a:t>model</a:t>
            </a:r>
            <a:r>
              <a:rPr lang="zh-CN" sz="1600" dirty="0">
                <a:solidFill>
                  <a:schemeClr val="tx1"/>
                </a:solidFill>
                <a:latin typeface="+mn-ea"/>
                <a:ea typeface="宋体" panose="02010600030101010101" pitchFamily="2" charset="-122"/>
                <a:sym typeface="+mn-ea"/>
              </a:rPr>
              <a:t>.load_state_dict(torch.load('.pt'))完成模型参数的加载</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r>
              <a:rPr lang="en-US" altLang="zh-CN" sz="1600" dirty="0">
                <a:solidFill>
                  <a:schemeClr val="tx1"/>
                </a:solidFill>
                <a:latin typeface="+mn-ea"/>
                <a:ea typeface="宋体" panose="02010600030101010101" pitchFamily="2" charset="-122"/>
                <a:sym typeface="+mn-ea"/>
              </a:rPr>
              <a:t>model</a:t>
            </a:r>
            <a:r>
              <a:rPr lang="zh-CN" sz="1600" dirty="0">
                <a:solidFill>
                  <a:schemeClr val="tx1"/>
                </a:solidFill>
                <a:latin typeface="+mn-ea"/>
                <a:ea typeface="宋体" panose="02010600030101010101" pitchFamily="2" charset="-122"/>
                <a:sym typeface="+mn-ea"/>
              </a:rPr>
              <a:t>.load_state_dict(torch.load("resnet.pt"))</a:t>
            </a:r>
            <a:endParaRPr lang="zh-CN" sz="1600" dirty="0">
              <a:solidFill>
                <a:schemeClr val="tx1"/>
              </a:solidFill>
              <a:latin typeface="+mn-ea"/>
              <a:ea typeface="宋体" panose="02010600030101010101" pitchFamily="2" charset="-122"/>
              <a:sym typeface="+mn-ea"/>
            </a:endParaRPr>
          </a:p>
          <a:p>
            <a:pPr marL="0" indent="0" fontAlgn="auto">
              <a:lnSpc>
                <a:spcPct val="150000"/>
              </a:lnSpc>
              <a:buNone/>
            </a:pPr>
            <a:endParaRPr lang="zh-CN" sz="1600" dirty="0">
              <a:solidFill>
                <a:schemeClr val="tx1"/>
              </a:solidFill>
              <a:latin typeface="+mn-ea"/>
              <a:ea typeface="宋体" panose="02010600030101010101" pitchFamily="2" charset="-122"/>
              <a:sym typeface="+mn-ea"/>
            </a:endParaRP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PyTorch</a:t>
            </a:r>
            <a:r>
              <a:rPr lang="zh-CN" dirty="0">
                <a:ea typeface="宋体" panose="02010600030101010101" pitchFamily="2" charset="-122"/>
                <a:sym typeface="+mn-ea"/>
              </a:rPr>
              <a:t>模型保存与加载</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PyTorch模型保存 .pt，.pth，.pkl 的区别：</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torch.save() 函数保存模型文件</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文件后缀可以是 .pt，.pth，.pkl，均为PyTorch模型文件</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使用 .pt 或者 .pth 都可以，官方文档使用</a:t>
            </a:r>
            <a:r>
              <a:rPr lang="zh-CN" sz="1600" dirty="0">
                <a:ea typeface="宋体" panose="02010600030101010101" pitchFamily="2" charset="-122"/>
                <a:sym typeface="+mn-ea"/>
              </a:rPr>
              <a:t>.pt 更多</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.pkl 这种后缀名，是因为</a:t>
            </a:r>
            <a:r>
              <a:rPr lang="zh-CN" sz="1600" dirty="0">
                <a:ea typeface="宋体" panose="02010600030101010101" pitchFamily="2" charset="-122"/>
                <a:sym typeface="+mn-ea"/>
              </a:rPr>
              <a:t>torch.save() 调用了Python pickle来保存模型（</a:t>
            </a:r>
            <a:r>
              <a:rPr lang="en-US" altLang="zh-CN" sz="1600" dirty="0">
                <a:ea typeface="宋体" panose="02010600030101010101" pitchFamily="2" charset="-122"/>
                <a:sym typeface="+mn-ea"/>
              </a:rPr>
              <a:t>pickle</a:t>
            </a:r>
            <a:r>
              <a:rPr lang="zh-CN" altLang="en-US" sz="1600" dirty="0">
                <a:ea typeface="宋体" panose="02010600030101010101" pitchFamily="2" charset="-122"/>
                <a:sym typeface="+mn-ea"/>
              </a:rPr>
              <a:t>是</a:t>
            </a:r>
            <a:r>
              <a:rPr lang="zh-CN" sz="1600" dirty="0">
                <a:ea typeface="宋体" panose="02010600030101010101" pitchFamily="2" charset="-122"/>
                <a:sym typeface="+mn-ea"/>
              </a:rPr>
              <a:t> Python的序列化/反序列化的模块，可以用于保存文件）</a:t>
            </a:r>
            <a:endParaRPr lang="zh-CN" sz="1600" dirty="0">
              <a:ea typeface="宋体" panose="02010600030101010101" pitchFamily="2" charset="-122"/>
              <a:sym typeface="+mn-e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Project A</a:t>
            </a:r>
            <a:r>
              <a:rPr lang="zh-CN" dirty="0">
                <a:ea typeface="宋体" panose="02010600030101010101" pitchFamily="2" charset="-122"/>
              </a:rPr>
              <a:t>：</a:t>
            </a:r>
            <a:r>
              <a:rPr lang="zh-CN" altLang="en-US" dirty="0">
                <a:ea typeface="宋体" panose="02010600030101010101" pitchFamily="2" charset="-122"/>
                <a:sym typeface="+mn-ea"/>
              </a:rPr>
              <a:t>对</a:t>
            </a:r>
            <a:r>
              <a:rPr lang="en-US" altLang="zh-CN" dirty="0">
                <a:ea typeface="宋体" panose="02010600030101010101" pitchFamily="2" charset="-122"/>
                <a:sym typeface="+mn-ea"/>
              </a:rPr>
              <a:t>CIFAR-10</a:t>
            </a:r>
            <a:r>
              <a:rPr lang="zh-CN" altLang="zh-CN" dirty="0">
                <a:ea typeface="宋体" panose="02010600030101010101" pitchFamily="2" charset="-122"/>
                <a:sym typeface="+mn-ea"/>
              </a:rPr>
              <a:t>进行分类</a:t>
            </a:r>
            <a:endParaRPr lang="zh-CN" altLang="zh-CN" dirty="0">
              <a:ea typeface="宋体" panose="02010600030101010101" pitchFamily="2" charset="-122"/>
            </a:endParaRPr>
          </a:p>
        </p:txBody>
      </p:sp>
      <p:sp>
        <p:nvSpPr>
          <p:cNvPr id="2" name="文本占位符 1"/>
          <p:cNvSpPr>
            <a:spLocks noGrp="1"/>
          </p:cNvSpPr>
          <p:nvPr>
            <p:ph type="body" idx="1"/>
          </p:nvPr>
        </p:nvSpPr>
        <p:spPr>
          <a:xfrm>
            <a:off x="603885" y="1291590"/>
            <a:ext cx="4957445" cy="4351655"/>
          </a:xfrm>
        </p:spPr>
        <p:txBody>
          <a:bodyPr>
            <a:noAutofit/>
          </a:bodyPr>
          <a:lstStyle/>
          <a:p>
            <a:pPr marL="0" indent="0">
              <a:lnSpc>
                <a:spcPct val="170000"/>
              </a:lnSpc>
              <a:buNone/>
            </a:pPr>
            <a:r>
              <a:rPr lang="en-US" altLang="zh-CN" sz="1600" dirty="0">
                <a:ea typeface="宋体" panose="02010600030101010101" pitchFamily="2" charset="-122"/>
                <a:sym typeface="+mn-ea"/>
              </a:rPr>
              <a:t>Action</a:t>
            </a:r>
            <a:r>
              <a:rPr lang="zh-CN" altLang="en-US" sz="1600" dirty="0">
                <a:ea typeface="宋体" panose="02010600030101010101" pitchFamily="2" charset="-122"/>
                <a:sym typeface="+mn-ea"/>
              </a:rPr>
              <a:t>：使用任何神经网络框架，对</a:t>
            </a:r>
            <a:r>
              <a:rPr lang="en-US" altLang="zh-CN" sz="1600" dirty="0">
                <a:ea typeface="宋体" panose="02010600030101010101" pitchFamily="2" charset="-122"/>
                <a:sym typeface="+mn-ea"/>
              </a:rPr>
              <a:t>CIFAR-10</a:t>
            </a:r>
            <a:r>
              <a:rPr lang="zh-CN" altLang="zh-CN" sz="1600" dirty="0">
                <a:ea typeface="宋体" panose="02010600030101010101" pitchFamily="2" charset="-122"/>
                <a:sym typeface="+mn-ea"/>
              </a:rPr>
              <a:t>进行分类</a:t>
            </a:r>
            <a:endParaRPr lang="zh-CN" altLang="zh-CN" sz="1600" dirty="0">
              <a:ea typeface="宋体" panose="02010600030101010101" pitchFamily="2" charset="-122"/>
              <a:sym typeface="+mn-ea"/>
            </a:endParaRPr>
          </a:p>
          <a:p>
            <a:pPr marL="0" indent="0">
              <a:lnSpc>
                <a:spcPct val="170000"/>
              </a:lnSpc>
              <a:buNone/>
            </a:pPr>
            <a:r>
              <a:rPr lang="en-US" altLang="zh-CN" sz="1600" dirty="0">
                <a:ea typeface="宋体" panose="02010600030101010101" pitchFamily="2" charset="-122"/>
                <a:sym typeface="+mn-ea"/>
              </a:rPr>
              <a:t>http://www.cs.toronto.edu/~kriz/cifar.html</a:t>
            </a:r>
            <a:endParaRPr lang="en-US" altLang="zh-CN"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训练集 </a:t>
            </a:r>
            <a:r>
              <a:rPr lang="en-US" altLang="zh-CN" sz="1600" dirty="0">
                <a:ea typeface="宋体" panose="02010600030101010101" pitchFamily="2" charset="-122"/>
                <a:sym typeface="+mn-ea"/>
              </a:rPr>
              <a:t>50000</a:t>
            </a:r>
            <a:r>
              <a:rPr lang="zh-CN" altLang="en-US" sz="1600" dirty="0">
                <a:ea typeface="宋体" panose="02010600030101010101" pitchFamily="2" charset="-122"/>
                <a:sym typeface="+mn-ea"/>
              </a:rPr>
              <a:t>，测试集 </a:t>
            </a:r>
            <a:r>
              <a:rPr lang="en-US" altLang="zh-CN" sz="1600" dirty="0">
                <a:ea typeface="宋体" panose="02010600030101010101" pitchFamily="2" charset="-122"/>
                <a:sym typeface="+mn-ea"/>
              </a:rPr>
              <a:t>10000</a:t>
            </a:r>
            <a:endParaRPr lang="en-US" altLang="zh-CN"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图像大小 </a:t>
            </a:r>
            <a:r>
              <a:rPr lang="en-US" altLang="zh-CN" sz="1600" dirty="0">
                <a:ea typeface="宋体" panose="02010600030101010101" pitchFamily="2" charset="-122"/>
                <a:sym typeface="+mn-ea"/>
              </a:rPr>
              <a:t>32*32 </a:t>
            </a:r>
            <a:r>
              <a:rPr lang="zh-CN" altLang="en-US" sz="1600" dirty="0">
                <a:ea typeface="宋体" panose="02010600030101010101" pitchFamily="2" charset="-122"/>
                <a:sym typeface="+mn-ea"/>
              </a:rPr>
              <a:t>彩色</a:t>
            </a:r>
            <a:endParaRPr lang="zh-CN" altLang="en-US" sz="1600" dirty="0">
              <a:ea typeface="宋体" panose="02010600030101010101" pitchFamily="2" charset="-122"/>
              <a:sym typeface="+mn-ea"/>
            </a:endParaRPr>
          </a:p>
          <a:p>
            <a:pPr marL="0" indent="0">
              <a:lnSpc>
                <a:spcPct val="170000"/>
              </a:lnSpc>
              <a:buNone/>
            </a:pP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个分类：</a:t>
            </a:r>
            <a:r>
              <a:rPr lang="en-US" altLang="zh-CN" sz="1600" dirty="0">
                <a:ea typeface="宋体" panose="02010600030101010101" pitchFamily="2" charset="-122"/>
                <a:sym typeface="+mn-ea"/>
              </a:rPr>
              <a:t>ariplane, automobile, bird, cat, deer, dog, frog, horse, ship, truck</a:t>
            </a:r>
            <a:endParaRPr lang="en-US" altLang="zh-CN" sz="1600" dirty="0">
              <a:ea typeface="宋体" panose="02010600030101010101" pitchFamily="2" charset="-122"/>
              <a:sym typeface="+mn-ea"/>
            </a:endParaRPr>
          </a:p>
          <a:p>
            <a:pPr marL="0" indent="0">
              <a:lnSpc>
                <a:spcPct val="170000"/>
              </a:lnSpc>
              <a:buNone/>
            </a:pPr>
            <a:endParaRPr lang="en-US" alt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888480" y="1734185"/>
            <a:ext cx="4486275" cy="3467100"/>
          </a:xfrm>
          <a:prstGeom prst="rect">
            <a:avLst/>
          </a:prstGeom>
        </p:spPr>
      </p:pic>
    </p:spTree>
    <p:custDataLst>
      <p:tags r:id="rId2"/>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sym typeface="+mn-ea"/>
              </a:rPr>
              <a:t>传统图像识别模型</a:t>
            </a:r>
            <a:endParaRPr lang="zh-CN" alt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57" name="内容占位符 1"/>
          <p:cNvSpPr txBox="1"/>
          <p:nvPr/>
        </p:nvSpPr>
        <p:spPr>
          <a:xfrm>
            <a:off x="1325880" y="3328035"/>
            <a:ext cx="6700520" cy="3149600"/>
          </a:xfrm>
          <a:prstGeom prst="rect">
            <a:avLst/>
          </a:prstGeom>
        </p:spPr>
        <p:txBody>
          <a:bodyPr/>
          <a:lstStyle>
            <a:lvl1pPr marL="457200" indent="-457200" algn="l" defTabSz="608965"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8965"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marL="0" indent="0" algn="just" fontAlgn="auto">
              <a:lnSpc>
                <a:spcPct val="150000"/>
              </a:lnSpc>
              <a:spcBef>
                <a:spcPts val="0"/>
              </a:spcBef>
              <a:buNone/>
            </a:pPr>
            <a:r>
              <a:rPr lang="zh-CN" altLang="en-US" sz="2000" b="1" smtClean="0">
                <a:latin typeface="微软雅黑" panose="020B0503020204020204" charset="-122"/>
                <a:ea typeface="微软雅黑" panose="020B0503020204020204" charset="-122"/>
              </a:rPr>
              <a:t>数据获取：</a:t>
            </a:r>
            <a:r>
              <a:rPr lang="zh-CN" altLang="en-US" sz="2000" smtClean="0">
                <a:latin typeface="微软雅黑" panose="020B0503020204020204" charset="-122"/>
                <a:ea typeface="微软雅黑" panose="020B0503020204020204" charset="-122"/>
              </a:rPr>
              <a:t>通过图像输入设备实现。</a:t>
            </a:r>
            <a:endParaRPr lang="en-US" altLang="zh-CN" sz="2000" smtClean="0">
              <a:latin typeface="微软雅黑" panose="020B0503020204020204" charset="-122"/>
              <a:ea typeface="微软雅黑" panose="020B0503020204020204" charset="-122"/>
            </a:endParaRPr>
          </a:p>
          <a:p>
            <a:pPr marL="0" indent="0" algn="just" fontAlgn="auto">
              <a:lnSpc>
                <a:spcPct val="150000"/>
              </a:lnSpc>
              <a:spcBef>
                <a:spcPts val="0"/>
              </a:spcBef>
              <a:buNone/>
            </a:pPr>
            <a:r>
              <a:rPr lang="zh-CN" altLang="en-US" sz="2000" b="1" smtClean="0">
                <a:latin typeface="微软雅黑" panose="020B0503020204020204" charset="-122"/>
                <a:ea typeface="微软雅黑" panose="020B0503020204020204" charset="-122"/>
              </a:rPr>
              <a:t>预处理：</a:t>
            </a:r>
            <a:r>
              <a:rPr lang="zh-CN" altLang="en-US" sz="2000" smtClean="0">
                <a:latin typeface="微软雅黑" panose="020B0503020204020204" charset="-122"/>
                <a:ea typeface="微软雅黑" panose="020B0503020204020204" charset="-122"/>
              </a:rPr>
              <a:t>提高图像质量，包括滤波、平滑、增强、复原、提取边缘、图像分割等方法</a:t>
            </a:r>
            <a:endParaRPr lang="en-US" altLang="zh-CN" sz="2000" smtClean="0">
              <a:latin typeface="微软雅黑" panose="020B0503020204020204" charset="-122"/>
              <a:ea typeface="微软雅黑" panose="020B0503020204020204" charset="-122"/>
            </a:endParaRPr>
          </a:p>
          <a:p>
            <a:pPr marL="0" indent="0" algn="just" fontAlgn="auto">
              <a:lnSpc>
                <a:spcPct val="150000"/>
              </a:lnSpc>
              <a:spcBef>
                <a:spcPts val="0"/>
              </a:spcBef>
              <a:buNone/>
            </a:pPr>
            <a:r>
              <a:rPr lang="zh-CN" altLang="en-US" sz="2000" b="1" smtClean="0">
                <a:latin typeface="微软雅黑" panose="020B0503020204020204" charset="-122"/>
                <a:ea typeface="微软雅黑" panose="020B0503020204020204" charset="-122"/>
              </a:rPr>
              <a:t>特征提取和选择：</a:t>
            </a:r>
            <a:r>
              <a:rPr lang="zh-CN" altLang="en-US" sz="2000" smtClean="0">
                <a:latin typeface="微软雅黑" panose="020B0503020204020204" charset="-122"/>
                <a:ea typeface="微软雅黑" panose="020B0503020204020204" charset="-122"/>
              </a:rPr>
              <a:t>将预处理后的图像转化为若干特征</a:t>
            </a:r>
            <a:endParaRPr lang="zh-CN" altLang="en-US" sz="2000" smtClean="0">
              <a:latin typeface="微软雅黑" panose="020B0503020204020204" charset="-122"/>
              <a:ea typeface="微软雅黑" panose="020B0503020204020204" charset="-122"/>
            </a:endParaRPr>
          </a:p>
          <a:p>
            <a:pPr marL="0" indent="0" algn="just" fontAlgn="auto">
              <a:lnSpc>
                <a:spcPct val="150000"/>
              </a:lnSpc>
              <a:spcBef>
                <a:spcPts val="0"/>
              </a:spcBef>
              <a:buNone/>
            </a:pPr>
            <a:r>
              <a:rPr lang="zh-CN" altLang="en-US" sz="2000" smtClean="0">
                <a:latin typeface="微软雅黑" panose="020B0503020204020204" charset="-122"/>
                <a:ea typeface="微软雅黑" panose="020B0503020204020204" charset="-122"/>
              </a:rPr>
              <a:t>常见特征有：幅度特征，统计特征，几何特征，变换系数特征等</a:t>
            </a:r>
            <a:endParaRPr lang="zh-CN" altLang="en-US" sz="2000" dirty="0">
              <a:latin typeface="微软雅黑" panose="020B0503020204020204" charset="-122"/>
              <a:ea typeface="微软雅黑" panose="020B0503020204020204" charset="-122"/>
            </a:endParaRPr>
          </a:p>
        </p:txBody>
      </p:sp>
      <p:grpSp>
        <p:nvGrpSpPr>
          <p:cNvPr id="60" name="组合 59"/>
          <p:cNvGrpSpPr/>
          <p:nvPr/>
        </p:nvGrpSpPr>
        <p:grpSpPr>
          <a:xfrm>
            <a:off x="1595755" y="2158036"/>
            <a:ext cx="8999538" cy="715963"/>
            <a:chOff x="73025" y="1643050"/>
            <a:chExt cx="8999538" cy="715963"/>
          </a:xfrm>
        </p:grpSpPr>
        <p:grpSp>
          <p:nvGrpSpPr>
            <p:cNvPr id="61" name="组合 5"/>
            <p:cNvGrpSpPr/>
            <p:nvPr/>
          </p:nvGrpSpPr>
          <p:grpSpPr bwMode="auto">
            <a:xfrm>
              <a:off x="781050" y="1714488"/>
              <a:ext cx="1489075" cy="644525"/>
              <a:chOff x="642910" y="1357298"/>
              <a:chExt cx="1500198" cy="571504"/>
            </a:xfrm>
          </p:grpSpPr>
          <p:sp>
            <p:nvSpPr>
              <p:cNvPr id="96" name="矩形 3"/>
              <p:cNvSpPr>
                <a:spLocks noChangeArrowheads="1"/>
              </p:cNvSpPr>
              <p:nvPr/>
            </p:nvSpPr>
            <p:spPr bwMode="auto">
              <a:xfrm>
                <a:off x="642910" y="1357298"/>
                <a:ext cx="1428760" cy="571504"/>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TextBox 4"/>
              <p:cNvSpPr txBox="1">
                <a:spLocks noChangeArrowheads="1"/>
              </p:cNvSpPr>
              <p:nvPr/>
            </p:nvSpPr>
            <p:spPr bwMode="auto">
              <a:xfrm>
                <a:off x="642910" y="1428736"/>
                <a:ext cx="1500198" cy="40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latin typeface="华文楷体" panose="02010600040101010101" pitchFamily="2" charset="-122"/>
                    <a:ea typeface="华文楷体" panose="02010600040101010101" pitchFamily="2" charset="-122"/>
                  </a:rPr>
                  <a:t>数据获取</a:t>
                </a:r>
                <a:endParaRPr lang="zh-CN" altLang="en-US" dirty="0">
                  <a:latin typeface="华文楷体" panose="02010600040101010101" pitchFamily="2" charset="-122"/>
                  <a:ea typeface="华文楷体" panose="02010600040101010101" pitchFamily="2" charset="-122"/>
                </a:endParaRPr>
              </a:p>
            </p:txBody>
          </p:sp>
        </p:grpSp>
        <p:grpSp>
          <p:nvGrpSpPr>
            <p:cNvPr id="64" name="组合 6"/>
            <p:cNvGrpSpPr/>
            <p:nvPr/>
          </p:nvGrpSpPr>
          <p:grpSpPr bwMode="auto">
            <a:xfrm>
              <a:off x="2765425" y="1714488"/>
              <a:ext cx="1489075" cy="644525"/>
              <a:chOff x="642910" y="1357298"/>
              <a:chExt cx="1500198" cy="571504"/>
            </a:xfrm>
          </p:grpSpPr>
          <p:sp>
            <p:nvSpPr>
              <p:cNvPr id="93" name="矩形 7"/>
              <p:cNvSpPr>
                <a:spLocks noChangeArrowheads="1"/>
              </p:cNvSpPr>
              <p:nvPr/>
            </p:nvSpPr>
            <p:spPr bwMode="auto">
              <a:xfrm>
                <a:off x="642910" y="1357298"/>
                <a:ext cx="1428760" cy="571504"/>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TextBox 8"/>
              <p:cNvSpPr txBox="1">
                <a:spLocks noChangeArrowheads="1"/>
              </p:cNvSpPr>
              <p:nvPr/>
            </p:nvSpPr>
            <p:spPr bwMode="auto">
              <a:xfrm>
                <a:off x="642910" y="1428736"/>
                <a:ext cx="1500198" cy="40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latin typeface="华文楷体" panose="02010600040101010101" pitchFamily="2" charset="-122"/>
                    <a:ea typeface="华文楷体" panose="02010600040101010101" pitchFamily="2" charset="-122"/>
                  </a:rPr>
                  <a:t>预处理</a:t>
                </a:r>
                <a:endParaRPr lang="zh-CN" altLang="en-US" dirty="0">
                  <a:latin typeface="华文楷体" panose="02010600040101010101" pitchFamily="2" charset="-122"/>
                  <a:ea typeface="华文楷体" panose="02010600040101010101" pitchFamily="2" charset="-122"/>
                </a:endParaRPr>
              </a:p>
            </p:txBody>
          </p:sp>
        </p:grpSp>
        <p:sp>
          <p:nvSpPr>
            <p:cNvPr id="69" name="矩形 10"/>
            <p:cNvSpPr>
              <a:spLocks noChangeArrowheads="1"/>
            </p:cNvSpPr>
            <p:nvPr/>
          </p:nvSpPr>
          <p:spPr bwMode="auto">
            <a:xfrm>
              <a:off x="4748213" y="1714488"/>
              <a:ext cx="1490662" cy="642937"/>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1" name="组合 12"/>
            <p:cNvGrpSpPr/>
            <p:nvPr/>
          </p:nvGrpSpPr>
          <p:grpSpPr bwMode="auto">
            <a:xfrm>
              <a:off x="6805613" y="1714488"/>
              <a:ext cx="1487487" cy="644525"/>
              <a:chOff x="642910" y="1357298"/>
              <a:chExt cx="1500198" cy="571504"/>
            </a:xfrm>
          </p:grpSpPr>
          <p:sp>
            <p:nvSpPr>
              <p:cNvPr id="88" name="矩形 13"/>
              <p:cNvSpPr>
                <a:spLocks noChangeArrowheads="1"/>
              </p:cNvSpPr>
              <p:nvPr/>
            </p:nvSpPr>
            <p:spPr bwMode="auto">
              <a:xfrm>
                <a:off x="642910" y="1357298"/>
                <a:ext cx="1428760" cy="571504"/>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TextBox 14"/>
              <p:cNvSpPr txBox="1">
                <a:spLocks noChangeArrowheads="1"/>
              </p:cNvSpPr>
              <p:nvPr/>
            </p:nvSpPr>
            <p:spPr bwMode="auto">
              <a:xfrm>
                <a:off x="642910" y="1428736"/>
                <a:ext cx="1500198" cy="40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latin typeface="华文楷体" panose="02010600040101010101" pitchFamily="2" charset="-122"/>
                    <a:ea typeface="华文楷体" panose="02010600040101010101" pitchFamily="2" charset="-122"/>
                  </a:rPr>
                  <a:t>决策分类</a:t>
                </a:r>
                <a:endParaRPr lang="zh-CN" altLang="en-US" dirty="0">
                  <a:latin typeface="华文楷体" panose="02010600040101010101" pitchFamily="2" charset="-122"/>
                  <a:ea typeface="华文楷体" panose="02010600040101010101" pitchFamily="2" charset="-122"/>
                </a:endParaRPr>
              </a:p>
            </p:txBody>
          </p:sp>
        </p:grpSp>
        <p:cxnSp>
          <p:nvCxnSpPr>
            <p:cNvPr id="72" name="直接箭头连接符 19"/>
            <p:cNvCxnSpPr>
              <a:cxnSpLocks noChangeShapeType="1"/>
            </p:cNvCxnSpPr>
            <p:nvPr/>
          </p:nvCxnSpPr>
          <p:spPr bwMode="auto">
            <a:xfrm>
              <a:off x="2270125" y="2055800"/>
              <a:ext cx="495300" cy="1588"/>
            </a:xfrm>
            <a:prstGeom prst="straightConnector1">
              <a:avLst/>
            </a:prstGeom>
            <a:noFill/>
            <a:ln w="222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76" name="直接箭头连接符 22"/>
            <p:cNvCxnSpPr>
              <a:cxnSpLocks noChangeShapeType="1"/>
            </p:cNvCxnSpPr>
            <p:nvPr/>
          </p:nvCxnSpPr>
          <p:spPr bwMode="auto">
            <a:xfrm>
              <a:off x="4254500" y="2055800"/>
              <a:ext cx="495300" cy="1588"/>
            </a:xfrm>
            <a:prstGeom prst="straightConnector1">
              <a:avLst/>
            </a:prstGeom>
            <a:noFill/>
            <a:ln w="222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77" name="直接箭头连接符 23"/>
            <p:cNvCxnSpPr>
              <a:cxnSpLocks noChangeShapeType="1"/>
            </p:cNvCxnSpPr>
            <p:nvPr/>
          </p:nvCxnSpPr>
          <p:spPr bwMode="auto">
            <a:xfrm>
              <a:off x="6308725" y="2055800"/>
              <a:ext cx="496888" cy="1588"/>
            </a:xfrm>
            <a:prstGeom prst="straightConnector1">
              <a:avLst/>
            </a:prstGeom>
            <a:noFill/>
            <a:ln w="222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78" name="直接箭头连接符 24"/>
            <p:cNvCxnSpPr>
              <a:cxnSpLocks noChangeShapeType="1"/>
            </p:cNvCxnSpPr>
            <p:nvPr/>
          </p:nvCxnSpPr>
          <p:spPr bwMode="auto">
            <a:xfrm>
              <a:off x="8293100" y="2055800"/>
              <a:ext cx="495300" cy="1588"/>
            </a:xfrm>
            <a:prstGeom prst="straightConnector1">
              <a:avLst/>
            </a:prstGeom>
            <a:noFill/>
            <a:ln w="222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84" name="直接箭头连接符 27"/>
            <p:cNvCxnSpPr>
              <a:cxnSpLocks noChangeShapeType="1"/>
            </p:cNvCxnSpPr>
            <p:nvPr/>
          </p:nvCxnSpPr>
          <p:spPr bwMode="auto">
            <a:xfrm>
              <a:off x="214313" y="2055800"/>
              <a:ext cx="496887" cy="1588"/>
            </a:xfrm>
            <a:prstGeom prst="straightConnector1">
              <a:avLst/>
            </a:prstGeom>
            <a:noFill/>
            <a:ln w="22225" algn="ctr">
              <a:solidFill>
                <a:schemeClr val="tx1"/>
              </a:solidFill>
              <a:round/>
              <a:tailEnd type="arrow" w="med" len="med"/>
            </a:ln>
            <a:extLst>
              <a:ext uri="{909E8E84-426E-40DD-AFC4-6F175D3DCCD1}">
                <a14:hiddenFill xmlns:a14="http://schemas.microsoft.com/office/drawing/2010/main">
                  <a:noFill/>
                </a14:hiddenFill>
              </a:ext>
            </a:extLst>
          </p:spPr>
        </p:cxnSp>
        <p:sp>
          <p:nvSpPr>
            <p:cNvPr id="85" name="TextBox 29"/>
            <p:cNvSpPr txBox="1">
              <a:spLocks noChangeArrowheads="1"/>
            </p:cNvSpPr>
            <p:nvPr/>
          </p:nvSpPr>
          <p:spPr bwMode="auto">
            <a:xfrm>
              <a:off x="73025" y="1643050"/>
              <a:ext cx="779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华文楷体" panose="02010600040101010101" pitchFamily="2" charset="-122"/>
                  <a:ea typeface="华文楷体" panose="02010600040101010101" pitchFamily="2" charset="-122"/>
                </a:rPr>
                <a:t>输入</a:t>
              </a:r>
              <a:endParaRPr lang="zh-CN" altLang="en-US" sz="2000" dirty="0">
                <a:latin typeface="华文楷体" panose="02010600040101010101" pitchFamily="2" charset="-122"/>
                <a:ea typeface="华文楷体" panose="02010600040101010101" pitchFamily="2" charset="-122"/>
              </a:endParaRPr>
            </a:p>
          </p:txBody>
        </p:sp>
        <p:sp>
          <p:nvSpPr>
            <p:cNvPr id="86" name="TextBox 30"/>
            <p:cNvSpPr txBox="1">
              <a:spLocks noChangeArrowheads="1"/>
            </p:cNvSpPr>
            <p:nvPr/>
          </p:nvSpPr>
          <p:spPr bwMode="auto">
            <a:xfrm>
              <a:off x="8293100" y="1643050"/>
              <a:ext cx="779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华文楷体" panose="02010600040101010101" pitchFamily="2" charset="-122"/>
                  <a:ea typeface="华文楷体" panose="02010600040101010101" pitchFamily="2" charset="-122"/>
                </a:rPr>
                <a:t>输出</a:t>
              </a:r>
              <a:endParaRPr lang="zh-CN" altLang="en-US" sz="2000" dirty="0">
                <a:latin typeface="华文楷体" panose="02010600040101010101" pitchFamily="2" charset="-122"/>
                <a:ea typeface="华文楷体" panose="02010600040101010101" pitchFamily="2" charset="-122"/>
              </a:endParaRPr>
            </a:p>
          </p:txBody>
        </p:sp>
        <p:sp>
          <p:nvSpPr>
            <p:cNvPr id="87" name="TextBox 8"/>
            <p:cNvSpPr txBox="1">
              <a:spLocks noChangeArrowheads="1"/>
            </p:cNvSpPr>
            <p:nvPr/>
          </p:nvSpPr>
          <p:spPr bwMode="auto">
            <a:xfrm>
              <a:off x="4725999" y="1785926"/>
              <a:ext cx="148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latin typeface="华文楷体" panose="02010600040101010101" pitchFamily="2" charset="-122"/>
                  <a:ea typeface="华文楷体" panose="02010600040101010101" pitchFamily="2" charset="-122"/>
                </a:rPr>
                <a:t>特征提取</a:t>
              </a:r>
              <a:endParaRPr lang="zh-CN" altLang="en-US" dirty="0">
                <a:latin typeface="华文楷体" panose="02010600040101010101" pitchFamily="2" charset="-122"/>
                <a:ea typeface="华文楷体" panose="02010600040101010101" pitchFamily="2" charset="-122"/>
              </a:endParaRPr>
            </a:p>
          </p:txBody>
        </p:sp>
      </p:grpSp>
      <p:pic>
        <p:nvPicPr>
          <p:cNvPr id="2" name="图片 1"/>
          <p:cNvPicPr>
            <a:picLocks noChangeAspect="1"/>
          </p:cNvPicPr>
          <p:nvPr/>
        </p:nvPicPr>
        <p:blipFill>
          <a:blip r:embed="rId1"/>
          <a:stretch>
            <a:fillRect/>
          </a:stretch>
        </p:blipFill>
        <p:spPr>
          <a:xfrm>
            <a:off x="8026400" y="3542665"/>
            <a:ext cx="3752850" cy="1276350"/>
          </a:xfrm>
          <a:prstGeom prst="rect">
            <a:avLst/>
          </a:prstGeom>
        </p:spPr>
      </p:pic>
      <p:sp>
        <p:nvSpPr>
          <p:cNvPr id="3" name="内容占位符 1"/>
          <p:cNvSpPr txBox="1"/>
          <p:nvPr/>
        </p:nvSpPr>
        <p:spPr>
          <a:xfrm>
            <a:off x="9284970" y="4959985"/>
            <a:ext cx="1480185" cy="608330"/>
          </a:xfrm>
          <a:prstGeom prst="rect">
            <a:avLst/>
          </a:prstGeom>
        </p:spPr>
        <p:txBody>
          <a:bodyPr/>
          <a:lstStyle>
            <a:lvl1pPr marL="457200" indent="-457200" algn="l" defTabSz="608965"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8965"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marL="0" indent="0" algn="just" fontAlgn="auto">
              <a:lnSpc>
                <a:spcPct val="150000"/>
              </a:lnSpc>
              <a:spcBef>
                <a:spcPts val="0"/>
              </a:spcBef>
              <a:buNone/>
            </a:pPr>
            <a:r>
              <a:rPr lang="en-US" altLang="zh-CN" sz="1600" smtClean="0">
                <a:latin typeface="微软雅黑" panose="020B0503020204020204" charset="-122"/>
                <a:ea typeface="微软雅黑" panose="020B0503020204020204" charset="-122"/>
              </a:rPr>
              <a:t>SIFT</a:t>
            </a:r>
            <a:r>
              <a:rPr lang="zh-CN" altLang="en-US" sz="1600" smtClean="0">
                <a:latin typeface="微软雅黑" panose="020B0503020204020204" charset="-122"/>
                <a:ea typeface="微软雅黑" panose="020B0503020204020204" charset="-122"/>
              </a:rPr>
              <a:t>特征</a:t>
            </a:r>
            <a:endParaRPr lang="zh-CN" altLang="en-US" sz="1600" dirty="0" smtClean="0">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xEl>
                                              <p:pRg st="0" end="0"/>
                                            </p:txEl>
                                          </p:spTgt>
                                        </p:tgtEl>
                                        <p:attrNameLst>
                                          <p:attrName>style.visibility</p:attrName>
                                        </p:attrNameLst>
                                      </p:cBhvr>
                                      <p:to>
                                        <p:strVal val="visible"/>
                                      </p:to>
                                    </p:set>
                                    <p:animEffect transition="in" filter="blinds(horizontal)">
                                      <p:cBhvr>
                                        <p:cTn id="12" dur="500"/>
                                        <p:tgtEl>
                                          <p:spTgt spid="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
                                            <p:txEl>
                                              <p:pRg st="1" end="1"/>
                                            </p:txEl>
                                          </p:spTgt>
                                        </p:tgtEl>
                                        <p:attrNameLst>
                                          <p:attrName>style.visibility</p:attrName>
                                        </p:attrNameLst>
                                      </p:cBhvr>
                                      <p:to>
                                        <p:strVal val="visible"/>
                                      </p:to>
                                    </p:set>
                                    <p:animEffect transition="in" filter="blinds(horizontal)">
                                      <p:cBhvr>
                                        <p:cTn id="17" dur="500"/>
                                        <p:tgtEl>
                                          <p:spTgt spid="5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
                                            <p:txEl>
                                              <p:pRg st="2" end="2"/>
                                            </p:txEl>
                                          </p:spTgt>
                                        </p:tgtEl>
                                        <p:attrNameLst>
                                          <p:attrName>style.visibility</p:attrName>
                                        </p:attrNameLst>
                                      </p:cBhvr>
                                      <p:to>
                                        <p:strVal val="visible"/>
                                      </p:to>
                                    </p:set>
                                    <p:animEffect transition="in" filter="blinds(horizontal)">
                                      <p:cBhvr>
                                        <p:cTn id="22" dur="500"/>
                                        <p:tgtEl>
                                          <p:spTgt spid="5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
                                            <p:txEl>
                                              <p:pRg st="3" end="3"/>
                                            </p:txEl>
                                          </p:spTgt>
                                        </p:tgtEl>
                                        <p:attrNameLst>
                                          <p:attrName>style.visibility</p:attrName>
                                        </p:attrNameLst>
                                      </p:cBhvr>
                                      <p:to>
                                        <p:strVal val="visible"/>
                                      </p:to>
                                    </p:set>
                                    <p:animEffect transition="in" filter="blinds(horizontal)">
                                      <p:cBhvr>
                                        <p:cTn id="27" dur="500"/>
                                        <p:tgtEl>
                                          <p:spTgt spid="5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blinds(horizontal)">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Project B</a:t>
            </a:r>
            <a:r>
              <a:rPr lang="zh-CN" altLang="en-US" dirty="0">
                <a:ea typeface="宋体" panose="02010600030101010101" pitchFamily="2" charset="-122"/>
              </a:rPr>
              <a:t>：汽车型号识别</a:t>
            </a:r>
            <a:r>
              <a:rPr lang="en-US" altLang="zh-CN" dirty="0">
                <a:ea typeface="宋体" panose="02010600030101010101" pitchFamily="2" charset="-122"/>
              </a:rPr>
              <a:t>Model</a:t>
            </a:r>
            <a:endParaRPr lang="zh-CN" dirty="0">
              <a:ea typeface="宋体" panose="02010600030101010101" pitchFamily="2" charset="-122"/>
            </a:endParaRPr>
          </a:p>
        </p:txBody>
      </p:sp>
      <p:sp>
        <p:nvSpPr>
          <p:cNvPr id="2" name="文本占位符 1"/>
          <p:cNvSpPr>
            <a:spLocks noGrp="1"/>
          </p:cNvSpPr>
          <p:nvPr>
            <p:ph type="body" idx="1"/>
          </p:nvPr>
        </p:nvSpPr>
        <p:spPr>
          <a:xfrm>
            <a:off x="603885" y="1291590"/>
            <a:ext cx="4957445" cy="4351655"/>
          </a:xfrm>
        </p:spPr>
        <p:txBody>
          <a:bodyPr>
            <a:noAutofit/>
          </a:bodyPr>
          <a:lstStyle/>
          <a:p>
            <a:pPr marL="0" indent="0">
              <a:lnSpc>
                <a:spcPct val="170000"/>
              </a:lnSpc>
              <a:buNone/>
            </a:pPr>
            <a:r>
              <a:rPr lang="en-US" altLang="zh-CN" sz="1600" dirty="0">
                <a:ea typeface="宋体" panose="02010600030101010101" pitchFamily="2" charset="-122"/>
                <a:sym typeface="+mn-ea"/>
              </a:rPr>
              <a:t>Project</a:t>
            </a:r>
            <a:r>
              <a:rPr lang="zh-CN" altLang="en-US" sz="1600" dirty="0">
                <a:ea typeface="宋体" panose="02010600030101010101" pitchFamily="2" charset="-122"/>
                <a:sym typeface="+mn-ea"/>
              </a:rPr>
              <a:t>：创建一个汽车型号识别引擎</a:t>
            </a:r>
            <a:endParaRPr lang="en-US" altLang="zh-CN"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数据集 </a:t>
            </a:r>
            <a:r>
              <a:rPr lang="en-US" altLang="zh-CN" sz="1600" dirty="0">
                <a:ea typeface="宋体" panose="02010600030101010101" pitchFamily="2" charset="-122"/>
                <a:sym typeface="+mn-ea"/>
              </a:rPr>
              <a:t>stanford car dataset</a:t>
            </a:r>
            <a:endParaRPr lang="zh-CN" altLang="en-US"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http://ai.stanford.edu/~jkrause/cars/car_dataset.html</a:t>
            </a:r>
            <a:endParaRPr lang="zh-CN" altLang="en-US"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训练集 </a:t>
            </a:r>
            <a:r>
              <a:rPr sz="1600" dirty="0">
                <a:ea typeface="宋体" panose="02010600030101010101" pitchFamily="2" charset="-122"/>
                <a:sym typeface="+mn-ea"/>
              </a:rPr>
              <a:t>8144 </a:t>
            </a:r>
            <a:r>
              <a:rPr lang="zh-CN" altLang="en-US" sz="1600" dirty="0">
                <a:ea typeface="宋体" panose="02010600030101010101" pitchFamily="2" charset="-122"/>
                <a:sym typeface="+mn-ea"/>
              </a:rPr>
              <a:t>，测试集 </a:t>
            </a:r>
            <a:r>
              <a:rPr lang="en-US" altLang="zh-CN" sz="1600" dirty="0">
                <a:ea typeface="宋体" panose="02010600030101010101" pitchFamily="2" charset="-122"/>
                <a:sym typeface="+mn-ea"/>
              </a:rPr>
              <a:t>8041</a:t>
            </a:r>
            <a:r>
              <a:rPr lang="zh-CN" altLang="en-US" sz="1600" dirty="0">
                <a:ea typeface="宋体" panose="02010600030101010101" pitchFamily="2" charset="-122"/>
                <a:sym typeface="+mn-ea"/>
              </a:rPr>
              <a:t>（没有</a:t>
            </a:r>
            <a:r>
              <a:rPr lang="en-US" altLang="zh-CN" sz="1600" dirty="0">
                <a:ea typeface="宋体" panose="02010600030101010101" pitchFamily="2" charset="-122"/>
                <a:sym typeface="+mn-ea"/>
              </a:rPr>
              <a:t>label</a:t>
            </a:r>
            <a:r>
              <a:rPr lang="zh-CN" altLang="zh-CN" sz="1600" dirty="0">
                <a:ea typeface="宋体" panose="02010600030101010101" pitchFamily="2" charset="-122"/>
                <a:sym typeface="+mn-ea"/>
              </a:rPr>
              <a:t>）</a:t>
            </a:r>
            <a:endParaRPr lang="zh-CN" altLang="zh-CN" sz="1600" dirty="0">
              <a:ea typeface="宋体" panose="02010600030101010101" pitchFamily="2" charset="-122"/>
              <a:sym typeface="+mn-ea"/>
            </a:endParaRPr>
          </a:p>
          <a:p>
            <a:pPr marL="0" indent="0">
              <a:lnSpc>
                <a:spcPct val="170000"/>
              </a:lnSpc>
              <a:buNone/>
            </a:pPr>
            <a:r>
              <a:rPr lang="zh-CN" altLang="zh-CN" sz="1600" dirty="0">
                <a:ea typeface="宋体" panose="02010600030101010101" pitchFamily="2" charset="-122"/>
                <a:sym typeface="+mn-ea"/>
              </a:rPr>
              <a:t>分类 </a:t>
            </a:r>
            <a:r>
              <a:rPr lang="en-US" altLang="zh-CN" sz="1600" dirty="0">
                <a:ea typeface="宋体" panose="02010600030101010101" pitchFamily="2" charset="-122"/>
                <a:sym typeface="+mn-ea"/>
              </a:rPr>
              <a:t>196</a:t>
            </a:r>
            <a:r>
              <a:rPr lang="zh-CN" altLang="en-US" sz="1600" dirty="0">
                <a:ea typeface="宋体" panose="02010600030101010101" pitchFamily="2" charset="-122"/>
                <a:sym typeface="+mn-ea"/>
              </a:rPr>
              <a:t>个汽车型号</a:t>
            </a:r>
            <a:endParaRPr lang="en-US" altLang="zh-CN" sz="1600" dirty="0">
              <a:ea typeface="宋体" panose="02010600030101010101" pitchFamily="2" charset="-122"/>
              <a:sym typeface="+mn-ea"/>
            </a:endParaRPr>
          </a:p>
          <a:p>
            <a:pPr marL="0" indent="0">
              <a:lnSpc>
                <a:spcPct val="170000"/>
              </a:lnSpc>
              <a:buNone/>
            </a:pPr>
            <a:endParaRPr lang="en-US" altLang="zh-CN" sz="1600" dirty="0">
              <a:ea typeface="宋体" panose="02010600030101010101" pitchFamily="2" charset="-122"/>
              <a:sym typeface="+mn-ea"/>
            </a:endParaRPr>
          </a:p>
          <a:p>
            <a:pPr marL="0" indent="0">
              <a:lnSpc>
                <a:spcPct val="170000"/>
              </a:lnSpc>
              <a:buNone/>
            </a:pPr>
            <a:endParaRPr lang="en-US" altLang="zh-CN" sz="16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7449820" y="3753485"/>
            <a:ext cx="3895725" cy="2771775"/>
          </a:xfrm>
          <a:prstGeom prst="rect">
            <a:avLst/>
          </a:prstGeom>
        </p:spPr>
      </p:pic>
      <p:pic>
        <p:nvPicPr>
          <p:cNvPr id="6" name="图片 5"/>
          <p:cNvPicPr>
            <a:picLocks noChangeAspect="1"/>
          </p:cNvPicPr>
          <p:nvPr/>
        </p:nvPicPr>
        <p:blipFill>
          <a:blip r:embed="rId2"/>
          <a:stretch>
            <a:fillRect/>
          </a:stretch>
        </p:blipFill>
        <p:spPr>
          <a:xfrm>
            <a:off x="7034530" y="1410970"/>
            <a:ext cx="4725670" cy="2213610"/>
          </a:xfrm>
          <a:prstGeom prst="rect">
            <a:avLst/>
          </a:prstGeom>
        </p:spPr>
      </p:pic>
    </p:spTree>
    <p:custDataLst>
      <p:tags r:id="rId3"/>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t>
            </a:r>
            <a:r>
              <a:rPr lang="zh-CN" altLang="zh-CN" dirty="0">
                <a:ea typeface="宋体" panose="02010600030101010101" pitchFamily="2" charset="-122"/>
                <a:sym typeface="+mn-ea"/>
              </a:rPr>
              <a:t>：用户购买预测（百度</a:t>
            </a:r>
            <a:r>
              <a:rPr lang="en-US" altLang="zh-CN" dirty="0">
                <a:ea typeface="宋体" panose="02010600030101010101" pitchFamily="2" charset="-122"/>
                <a:sym typeface="+mn-ea"/>
              </a:rPr>
              <a:t>AI</a:t>
            </a:r>
            <a:r>
              <a:rPr lang="zh-CN" altLang="en-US" dirty="0">
                <a:ea typeface="宋体" panose="02010600030101010101" pitchFamily="2" charset="-122"/>
                <a:sym typeface="+mn-ea"/>
              </a:rPr>
              <a:t>比赛</a:t>
            </a:r>
            <a:r>
              <a:rPr lang="zh-CN" altLang="zh-CN" dirty="0">
                <a:ea typeface="宋体" panose="02010600030101010101" pitchFamily="2" charset="-122"/>
                <a:sym typeface="+mn-ea"/>
              </a:rPr>
              <a:t>）</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598805" y="1214120"/>
            <a:ext cx="6166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Project</a:t>
            </a:r>
            <a:r>
              <a:rPr sz="1600" dirty="0">
                <a:ea typeface="宋体" panose="02010600030101010101" pitchFamily="2" charset="-122"/>
                <a:sym typeface="+mn-ea"/>
              </a:rPr>
              <a:t>：用户购买预测（商业决策）</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https://aistudio.baidu.com/aistudio/competition/detail/21</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智能营销工具可以帮商家预测用户购买的行为，这里我们提供了品牌商家的历史订单数据，请构建预测模型，预估用户人群在规定时间内产生购买行为的概率（我们对数据进行了模拟生成，对某些特征含义进行了隐藏，并进行了脱敏处理）。该模型可应用于各种电商数据分析，以及百度电商开放平台，不仅可以帮助商家基于平台流量，进行商品售卖、支付，还可以通过MarTech技术更精准地锁定核心用户，对用户的购买行为进行预测</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比赛文件说明：</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train.csv 训练集</a:t>
            </a:r>
            <a:r>
              <a:rPr lang="zh-CN" sz="1600" dirty="0">
                <a:ea typeface="宋体" panose="02010600030101010101" pitchFamily="2" charset="-122"/>
                <a:sym typeface="+mn-ea"/>
              </a:rPr>
              <a:t>，</a:t>
            </a:r>
            <a:r>
              <a:rPr sz="1600" dirty="0">
                <a:ea typeface="宋体" panose="02010600030101010101" pitchFamily="2" charset="-122"/>
                <a:sym typeface="+mn-ea"/>
              </a:rPr>
              <a:t>submission.csv 提交数据样例</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11" name="图片 10" descr="购物"/>
          <p:cNvPicPr>
            <a:picLocks noChangeAspect="1"/>
          </p:cNvPicPr>
          <p:nvPr/>
        </p:nvPicPr>
        <p:blipFill>
          <a:blip r:embed="rId1"/>
          <a:stretch>
            <a:fillRect/>
          </a:stretch>
        </p:blipFill>
        <p:spPr>
          <a:xfrm>
            <a:off x="6933565" y="2443480"/>
            <a:ext cx="4956175" cy="2915920"/>
          </a:xfrm>
          <a:prstGeom prst="rect">
            <a:avLst/>
          </a:prstGeom>
        </p:spPr>
      </p:pic>
    </p:spTree>
    <p:custDataLst>
      <p:tags r:id="rId2"/>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t>
            </a:r>
            <a:r>
              <a:rPr lang="zh-CN" altLang="zh-CN" dirty="0">
                <a:ea typeface="宋体" panose="02010600030101010101" pitchFamily="2" charset="-122"/>
                <a:sym typeface="+mn-ea"/>
              </a:rPr>
              <a:t>：用户购买预测（百度</a:t>
            </a:r>
            <a:r>
              <a:rPr lang="en-US" altLang="zh-CN" dirty="0">
                <a:ea typeface="宋体" panose="02010600030101010101" pitchFamily="2" charset="-122"/>
                <a:sym typeface="+mn-ea"/>
              </a:rPr>
              <a:t>AI</a:t>
            </a:r>
            <a:r>
              <a:rPr lang="zh-CN" altLang="en-US" dirty="0">
                <a:ea typeface="宋体" panose="02010600030101010101" pitchFamily="2" charset="-122"/>
                <a:sym typeface="+mn-ea"/>
              </a:rPr>
              <a:t>比赛</a:t>
            </a:r>
            <a:r>
              <a:rPr lang="zh-CN" altLang="zh-CN" dirty="0">
                <a:ea typeface="宋体" panose="02010600030101010101" pitchFamily="2" charset="-122"/>
                <a:sym typeface="+mn-ea"/>
              </a:rPr>
              <a:t>）</a:t>
            </a:r>
            <a:endParaRPr lang="zh-CN" altLang="zh-CN" dirty="0">
              <a:ea typeface="宋体" panose="02010600030101010101" pitchFamily="2" charset="-122"/>
              <a:sym typeface="+mn-ea"/>
            </a:endParaRPr>
          </a:p>
        </p:txBody>
      </p:sp>
      <p:graphicFrame>
        <p:nvGraphicFramePr>
          <p:cNvPr id="4" name="表格 3"/>
          <p:cNvGraphicFramePr/>
          <p:nvPr>
            <p:custDataLst>
              <p:tags r:id="rId1"/>
            </p:custDataLst>
          </p:nvPr>
        </p:nvGraphicFramePr>
        <p:xfrm>
          <a:off x="352425" y="1285240"/>
          <a:ext cx="5646420" cy="5258435"/>
        </p:xfrm>
        <a:graphic>
          <a:graphicData uri="http://schemas.openxmlformats.org/drawingml/2006/table">
            <a:tbl>
              <a:tblPr firstRow="1" bandRow="1">
                <a:tableStyleId>{5C22544A-7EE6-4342-B048-85BDC9FD1C3A}</a:tableStyleId>
              </a:tblPr>
              <a:tblGrid>
                <a:gridCol w="1910715"/>
                <a:gridCol w="3735705"/>
              </a:tblGrid>
              <a:tr h="305435">
                <a:tc>
                  <a:txBody>
                    <a:bodyPr/>
                    <a:p>
                      <a:pPr algn="l">
                        <a:buNone/>
                      </a:pPr>
                      <a:r>
                        <a:rPr lang="zh-CN" sz="1600">
                          <a:solidFill>
                            <a:schemeClr val="tx1"/>
                          </a:solidFill>
                          <a:latin typeface="Times New Roman" panose="02020603050405020304" pitchFamily="18" charset="0"/>
                          <a:ea typeface="Segoe UI" panose="020B0502040204020203" charset="-122"/>
                        </a:rPr>
                        <a:t>字段</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说明</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r>
              <a:tr h="55118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订单详情id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543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订单id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18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order_total_num</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订单商品总购买数量</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81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order_amount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订单商品总金额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18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order_total_payment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订单实付金额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81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order_total_discount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订单优惠金额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18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order_pay_time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付款时间</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7975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订单状态： 1表示等待买家付款， 2表示卖家部分发货， 3表示卖家发货， 4表示等待买家确认收货， 5表示买家已签收， 6表示交易成功</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543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订单包含的子订单数量</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6487795" y="1285240"/>
          <a:ext cx="5516245" cy="5027295"/>
        </p:xfrm>
        <a:graphic>
          <a:graphicData uri="http://schemas.openxmlformats.org/drawingml/2006/table">
            <a:tbl>
              <a:tblPr firstRow="1" bandRow="1">
                <a:tableStyleId>{5C22544A-7EE6-4342-B048-85BDC9FD1C3A}</a:tableStyleId>
              </a:tblPr>
              <a:tblGrid>
                <a:gridCol w="2014855"/>
                <a:gridCol w="3501390"/>
              </a:tblGrid>
              <a:tr h="302260">
                <a:tc>
                  <a:txBody>
                    <a:bodyPr/>
                    <a:p>
                      <a:pPr algn="l">
                        <a:buNone/>
                      </a:pPr>
                      <a:r>
                        <a:rPr lang="zh-CN" sz="1600">
                          <a:solidFill>
                            <a:schemeClr val="tx1"/>
                          </a:solidFill>
                          <a:latin typeface="Times New Roman" panose="02020603050405020304" pitchFamily="18" charset="0"/>
                          <a:ea typeface="Segoe UI" panose="020B0502040204020203" charset="-122"/>
                        </a:rPr>
                        <a:t>字段</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说明</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r>
              <a:tr h="511810">
                <a:tc>
                  <a:txBody>
                    <a:bodyPr/>
                    <a:p>
                      <a:pPr algn="l">
                        <a:buNone/>
                      </a:pPr>
                      <a:r>
                        <a:rPr lang="en-US" sz="1600">
                          <a:solidFill>
                            <a:schemeClr val="tx1"/>
                          </a:solidFill>
                          <a:latin typeface="Times New Roman" panose="02020603050405020304" pitchFamily="18" charset="0"/>
                          <a:cs typeface="Times New Roman" panose="02020603050405020304" pitchFamily="18" charset="0"/>
                        </a:rPr>
                        <a:t>is_customer_rate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用户是否评价，0没有评价，1已经评价</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1181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订单详细状态</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66421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order_detail_good_num</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订单中的商品数量</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1244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order_detail_amount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订单应付总金额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1117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order_detail_payment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订单实付金额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12445">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order_detail_discount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订单优惠金额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466090">
                <a:tc>
                  <a:txBody>
                    <a:bodyPr/>
                    <a:p>
                      <a:pPr algn="l">
                        <a:buNone/>
                      </a:pPr>
                      <a:r>
                        <a:rPr lang="en-US" sz="1600">
                          <a:solidFill>
                            <a:schemeClr val="tx1"/>
                          </a:solidFill>
                          <a:latin typeface="Times New Roman" panose="02020603050405020304" pitchFamily="18" charset="0"/>
                          <a:cs typeface="Times New Roman" panose="02020603050405020304" pitchFamily="18" charset="0"/>
                        </a:rPr>
                        <a:t>member_id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会员id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2324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用户id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1181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customer_gender</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性别：0未知，1男，2女</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3"/>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t>
            </a:r>
            <a:r>
              <a:rPr lang="zh-CN" altLang="zh-CN" dirty="0">
                <a:ea typeface="宋体" panose="02010600030101010101" pitchFamily="2" charset="-122"/>
                <a:sym typeface="+mn-ea"/>
              </a:rPr>
              <a:t>：用户购买预测（百度</a:t>
            </a:r>
            <a:r>
              <a:rPr lang="en-US" altLang="zh-CN" dirty="0">
                <a:ea typeface="宋体" panose="02010600030101010101" pitchFamily="2" charset="-122"/>
                <a:sym typeface="+mn-ea"/>
              </a:rPr>
              <a:t>AI</a:t>
            </a:r>
            <a:r>
              <a:rPr lang="zh-CN" altLang="en-US" dirty="0">
                <a:ea typeface="宋体" panose="02010600030101010101" pitchFamily="2" charset="-122"/>
                <a:sym typeface="+mn-ea"/>
              </a:rPr>
              <a:t>比赛</a:t>
            </a:r>
            <a:r>
              <a:rPr lang="zh-CN" altLang="zh-CN" dirty="0">
                <a:ea typeface="宋体" panose="02010600030101010101" pitchFamily="2" charset="-122"/>
                <a:sym typeface="+mn-ea"/>
              </a:rPr>
              <a:t>）</a:t>
            </a:r>
            <a:endParaRPr lang="zh-CN" altLang="zh-CN" dirty="0">
              <a:ea typeface="宋体" panose="02010600030101010101" pitchFamily="2" charset="-122"/>
              <a:sym typeface="+mn-ea"/>
            </a:endParaRPr>
          </a:p>
        </p:txBody>
      </p:sp>
      <p:graphicFrame>
        <p:nvGraphicFramePr>
          <p:cNvPr id="4" name="表格 3"/>
          <p:cNvGraphicFramePr/>
          <p:nvPr>
            <p:custDataLst>
              <p:tags r:id="rId1"/>
            </p:custDataLst>
          </p:nvPr>
        </p:nvGraphicFramePr>
        <p:xfrm>
          <a:off x="352425" y="1285240"/>
          <a:ext cx="5646420" cy="4826000"/>
        </p:xfrm>
        <a:graphic>
          <a:graphicData uri="http://schemas.openxmlformats.org/drawingml/2006/table">
            <a:tbl>
              <a:tblPr firstRow="1" bandRow="1">
                <a:tableStyleId>{5C22544A-7EE6-4342-B048-85BDC9FD1C3A}</a:tableStyleId>
              </a:tblPr>
              <a:tblGrid>
                <a:gridCol w="1743075"/>
                <a:gridCol w="3903345"/>
              </a:tblGrid>
              <a:tr h="305435">
                <a:tc>
                  <a:txBody>
                    <a:bodyPr/>
                    <a:p>
                      <a:pPr algn="l">
                        <a:buNone/>
                      </a:pPr>
                      <a:r>
                        <a:rPr lang="zh-CN" sz="1600">
                          <a:solidFill>
                            <a:schemeClr val="tx1"/>
                          </a:solidFill>
                          <a:latin typeface="Times New Roman" panose="02020603050405020304" pitchFamily="18" charset="0"/>
                          <a:ea typeface="Segoe UI" panose="020B0502040204020203" charset="-122"/>
                        </a:rPr>
                        <a:t>字段</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说明</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r>
              <a:tr h="45212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customer_province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用户省份所在地</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43434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customer_city</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用户城市所在地</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433070">
                <a:tc>
                  <a:txBody>
                    <a:bodyPr/>
                    <a:p>
                      <a:pPr algn="l">
                        <a:buNone/>
                      </a:pPr>
                      <a:r>
                        <a:rPr lang="en-US" sz="1600">
                          <a:solidFill>
                            <a:schemeClr val="tx1"/>
                          </a:solidFill>
                          <a:latin typeface="Times New Roman" panose="02020603050405020304" pitchFamily="18" charset="0"/>
                          <a:cs typeface="Times New Roman" panose="02020603050405020304" pitchFamily="18" charset="0"/>
                        </a:rPr>
                        <a:t>member_status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会员状态：1正常，2冻结，3已删除</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815">
                <a:tc>
                  <a:txBody>
                    <a:bodyPr/>
                    <a:p>
                      <a:pPr algn="l">
                        <a:buNone/>
                      </a:pPr>
                      <a:r>
                        <a:rPr lang="en-US" sz="1600">
                          <a:solidFill>
                            <a:schemeClr val="tx1"/>
                          </a:solidFill>
                          <a:latin typeface="Times New Roman" panose="02020603050405020304" pitchFamily="18" charset="0"/>
                          <a:cs typeface="Times New Roman" panose="02020603050405020304" pitchFamily="18" charset="0"/>
                        </a:rPr>
                        <a:t>is_member_active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会员是否激活：0没有激活，1已激活</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5118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商品id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45212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goods_class_id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商品分类id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45212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goods_price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商品原始价格</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501015">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商品库存状态：1出售中，2库中</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8735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goods_has_discount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是否支持会员折扣：0不支持，1支持</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5435">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goods_list_time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商品最新上架时间</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2"/>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549275" y="1290955"/>
            <a:ext cx="5760720" cy="5030470"/>
          </a:xfrm>
        </p:spPr>
        <p:txBody>
          <a:bodyPr>
            <a:noAutofit/>
          </a:bodyPr>
          <a:lstStyle/>
          <a:p>
            <a:pPr>
              <a:lnSpc>
                <a:spcPct val="150000"/>
              </a:lnSpc>
            </a:pPr>
            <a:r>
              <a:rPr lang="zh-CN" altLang="en-US" sz="1500" dirty="0">
                <a:ea typeface="宋体" panose="02010600030101010101" pitchFamily="2" charset="-122"/>
                <a:sym typeface="+mn-ea"/>
              </a:rPr>
              <a:t>人类的识别，第一次见某个人时，神经系统会记住他的小细节，然后记住局部，再然后记住全局印象。最后给它打上标签</a:t>
            </a:r>
            <a:r>
              <a:rPr lang="en-US" altLang="zh-CN" sz="1500" dirty="0">
                <a:ea typeface="宋体" panose="02010600030101010101" pitchFamily="2" charset="-122"/>
                <a:sym typeface="+mn-ea"/>
              </a:rPr>
              <a:t>“XXX”</a:t>
            </a:r>
            <a:endParaRPr lang="en-US" altLang="zh-CN" sz="1500" dirty="0">
              <a:ea typeface="宋体" panose="02010600030101010101" pitchFamily="2" charset="-122"/>
              <a:sym typeface="+mn-ea"/>
            </a:endParaRPr>
          </a:p>
          <a:p>
            <a:pPr marL="0" indent="0">
              <a:lnSpc>
                <a:spcPct val="150000"/>
              </a:lnSpc>
              <a:buNone/>
            </a:pPr>
            <a:r>
              <a:rPr lang="zh-CN" altLang="en-US" sz="1500" dirty="0">
                <a:ea typeface="宋体" panose="02010600030101010101" pitchFamily="2" charset="-122"/>
                <a:sym typeface="+mn-ea"/>
              </a:rPr>
              <a:t>第二次见面时，通过之前记忆中的</a:t>
            </a:r>
            <a:r>
              <a:rPr lang="en-US" altLang="zh-CN" sz="1500" dirty="0">
                <a:ea typeface="宋体" panose="02010600030101010101" pitchFamily="2" charset="-122"/>
                <a:sym typeface="+mn-ea"/>
              </a:rPr>
              <a:t>{</a:t>
            </a:r>
            <a:r>
              <a:rPr lang="zh-CN" altLang="en-US" sz="1500" dirty="0">
                <a:ea typeface="宋体" panose="02010600030101010101" pitchFamily="2" charset="-122"/>
                <a:sym typeface="+mn-ea"/>
              </a:rPr>
              <a:t>小细节，局部信息，全局信息</a:t>
            </a:r>
            <a:r>
              <a:rPr lang="en-US" altLang="zh-CN" sz="1500" dirty="0">
                <a:ea typeface="宋体" panose="02010600030101010101" pitchFamily="2" charset="-122"/>
                <a:sym typeface="+mn-ea"/>
              </a:rPr>
              <a:t>}</a:t>
            </a:r>
            <a:r>
              <a:rPr lang="zh-CN" altLang="en-US" sz="1500" dirty="0">
                <a:ea typeface="宋体" panose="02010600030101010101" pitchFamily="2" charset="-122"/>
                <a:sym typeface="+mn-ea"/>
              </a:rPr>
              <a:t>进行匹配，得出标签</a:t>
            </a:r>
            <a:endParaRPr lang="zh-CN" altLang="en-US" sz="1500" dirty="0">
              <a:ea typeface="宋体" panose="02010600030101010101" pitchFamily="2" charset="-122"/>
              <a:sym typeface="+mn-ea"/>
            </a:endParaRPr>
          </a:p>
          <a:p>
            <a:pPr>
              <a:lnSpc>
                <a:spcPct val="150000"/>
              </a:lnSpc>
            </a:pPr>
            <a:r>
              <a:rPr lang="en-US" altLang="zh-CN" sz="1500" dirty="0">
                <a:ea typeface="宋体" panose="02010600030101010101" pitchFamily="2" charset="-122"/>
                <a:sym typeface="+mn-ea"/>
              </a:rPr>
              <a:t>CNN</a:t>
            </a:r>
            <a:r>
              <a:rPr lang="zh-CN" altLang="en-US" sz="1500" dirty="0">
                <a:ea typeface="宋体" panose="02010600030101010101" pitchFamily="2" charset="-122"/>
                <a:sym typeface="+mn-ea"/>
              </a:rPr>
              <a:t>识别，</a:t>
            </a:r>
            <a:r>
              <a:rPr lang="zh-CN" sz="1500" dirty="0">
                <a:ea typeface="宋体" panose="02010600030101010101" pitchFamily="2" charset="-122"/>
                <a:sym typeface="+mn-ea"/>
              </a:rPr>
              <a:t>模仿人类识别的神经系统</a:t>
            </a:r>
            <a:endParaRPr lang="zh-CN" sz="1500" dirty="0">
              <a:ea typeface="宋体" panose="02010600030101010101" pitchFamily="2" charset="-122"/>
              <a:sym typeface="+mn-ea"/>
            </a:endParaRPr>
          </a:p>
          <a:p>
            <a:pPr marL="0" indent="0">
              <a:lnSpc>
                <a:spcPct val="170000"/>
              </a:lnSpc>
              <a:buNone/>
            </a:pPr>
            <a:r>
              <a:rPr lang="zh-CN" altLang="zh-CN" sz="1500" dirty="0">
                <a:ea typeface="宋体" panose="02010600030101010101" pitchFamily="2" charset="-122"/>
                <a:sym typeface="+mn-ea"/>
              </a:rPr>
              <a:t>假定我们有一个含有细节信息的过滤器图，用这个过滤器图与要识别的图像逐行进行卷积，得到一个新的矩阵，叫特征图</a:t>
            </a:r>
            <a:r>
              <a:rPr lang="en-US" altLang="zh-CN" sz="1500" dirty="0">
                <a:ea typeface="宋体" panose="02010600030101010101" pitchFamily="2" charset="-122"/>
                <a:sym typeface="+mn-ea"/>
              </a:rPr>
              <a:t>feature map</a:t>
            </a:r>
            <a:endParaRPr lang="zh-CN" altLang="zh-CN" sz="1500" dirty="0">
              <a:ea typeface="宋体" panose="02010600030101010101" pitchFamily="2" charset="-122"/>
              <a:sym typeface="+mn-ea"/>
            </a:endParaRPr>
          </a:p>
          <a:p>
            <a:pPr marL="0" indent="0">
              <a:lnSpc>
                <a:spcPct val="170000"/>
              </a:lnSpc>
              <a:buNone/>
            </a:pPr>
            <a:r>
              <a:rPr lang="zh-CN" altLang="en-US" sz="1500" dirty="0">
                <a:ea typeface="宋体" panose="02010600030101010101" pitchFamily="2" charset="-122"/>
                <a:sym typeface="+mn-ea"/>
              </a:rPr>
              <a:t>CNN的训练就是给定输入后，要让输出满足期望的输出</a:t>
            </a:r>
            <a:endParaRPr lang="zh-CN" altLang="en-US" sz="1500" dirty="0">
              <a:ea typeface="宋体" panose="02010600030101010101" pitchFamily="2" charset="-122"/>
              <a:sym typeface="+mn-ea"/>
            </a:endParaRPr>
          </a:p>
          <a:p>
            <a:pPr marL="0" indent="0">
              <a:lnSpc>
                <a:spcPct val="170000"/>
              </a:lnSpc>
              <a:buNone/>
            </a:pPr>
            <a:r>
              <a:rPr lang="zh-CN" altLang="en-US" sz="1500" dirty="0">
                <a:ea typeface="宋体" panose="02010600030101010101" pitchFamily="2" charset="-122"/>
                <a:sym typeface="+mn-ea"/>
              </a:rPr>
              <a:t>开始训练CNN模型时，过滤器图是随机的或凭经验设定的，先根据这些过滤器图对输入图像进行逐层卷积计算（前向传播），计算完输出后用误差函数计算每层的过滤器图矩阵变量因子的梯度（反向传播），然后用随机梯度下降算法来更新过滤器图</a:t>
            </a:r>
            <a:endParaRPr lang="zh-CN" altLang="en-US" sz="15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560185" y="1385570"/>
            <a:ext cx="2990850" cy="4362450"/>
          </a:xfrm>
          <a:prstGeom prst="rect">
            <a:avLst/>
          </a:prstGeom>
        </p:spPr>
      </p:pic>
      <p:pic>
        <p:nvPicPr>
          <p:cNvPr id="4" name="图片 3"/>
          <p:cNvPicPr>
            <a:picLocks noChangeAspect="1"/>
          </p:cNvPicPr>
          <p:nvPr/>
        </p:nvPicPr>
        <p:blipFill>
          <a:blip r:embed="rId2"/>
          <a:stretch>
            <a:fillRect/>
          </a:stretch>
        </p:blipFill>
        <p:spPr>
          <a:xfrm>
            <a:off x="9439275" y="2205355"/>
            <a:ext cx="2752725" cy="1990725"/>
          </a:xfrm>
          <a:prstGeom prst="rect">
            <a:avLst/>
          </a:prstGeom>
        </p:spPr>
      </p:pic>
    </p:spTree>
    <p:custDataLst>
      <p:tags r:id="rId3"/>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51510" y="1434465"/>
            <a:ext cx="9681845" cy="4351655"/>
          </a:xfrm>
        </p:spPr>
        <p:txBody>
          <a:bodyPr>
            <a:noAutofit/>
          </a:bodyPr>
          <a:lstStyle/>
          <a:p>
            <a:pPr marL="0" indent="0" fontAlgn="auto">
              <a:lnSpc>
                <a:spcPct val="150000"/>
              </a:lnSpc>
              <a:buNone/>
            </a:pPr>
            <a:r>
              <a:rPr lang="en-US" altLang="zh-CN" sz="1600" dirty="0">
                <a:ea typeface="宋体" panose="02010600030101010101" pitchFamily="2" charset="-122"/>
                <a:sym typeface="+mn-ea"/>
              </a:rPr>
              <a:t>Thinking1</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CNN</a:t>
            </a:r>
            <a:r>
              <a:rPr lang="zh-CN" altLang="en-US" sz="1600" dirty="0">
                <a:ea typeface="宋体" panose="02010600030101010101" pitchFamily="2" charset="-122"/>
                <a:sym typeface="+mn-ea"/>
              </a:rPr>
              <a:t>中的</a:t>
            </a:r>
            <a:r>
              <a:rPr lang="zh-CN" altLang="zh-CN" sz="1600" dirty="0">
                <a:ea typeface="宋体" panose="02010600030101010101" pitchFamily="2" charset="-122"/>
                <a:sym typeface="+mn-ea"/>
              </a:rPr>
              <a:t>参数共享指的是什么？</a:t>
            </a:r>
            <a:endParaRPr sz="1600" dirty="0">
              <a:ea typeface="宋体" panose="02010600030101010101" pitchFamily="2" charset="-122"/>
              <a:sym typeface="+mn-ea"/>
            </a:endParaRPr>
          </a:p>
          <a:p>
            <a:pPr marL="0" indent="0" fontAlgn="auto">
              <a:lnSpc>
                <a:spcPct val="150000"/>
              </a:lnSpc>
              <a:buNone/>
            </a:pPr>
            <a:r>
              <a:rPr lang="en-US" altLang="zh-CN" sz="1600" dirty="0">
                <a:ea typeface="宋体" panose="02010600030101010101" pitchFamily="2" charset="-122"/>
                <a:sym typeface="+mn-ea"/>
              </a:rPr>
              <a:t>Thinking2</a:t>
            </a:r>
            <a:r>
              <a:rPr lang="zh-CN" altLang="zh-CN" sz="1600" dirty="0">
                <a:ea typeface="宋体" panose="02010600030101010101" pitchFamily="2" charset="-122"/>
                <a:sym typeface="+mn-ea"/>
              </a:rPr>
              <a:t>：为什么会用到</a:t>
            </a:r>
            <a:r>
              <a:rPr sz="1600" dirty="0">
                <a:ea typeface="宋体" panose="02010600030101010101" pitchFamily="2" charset="-122"/>
                <a:sym typeface="+mn-ea"/>
              </a:rPr>
              <a:t>batch normalization ?</a:t>
            </a:r>
            <a:endParaRPr sz="1600" dirty="0">
              <a:ea typeface="宋体" panose="02010600030101010101" pitchFamily="2" charset="-122"/>
              <a:sym typeface="+mn-ea"/>
            </a:endParaRPr>
          </a:p>
          <a:p>
            <a:pPr marL="0" indent="0" fontAlgn="auto">
              <a:lnSpc>
                <a:spcPct val="150000"/>
              </a:lnSpc>
              <a:buNone/>
            </a:pPr>
            <a:r>
              <a:rPr lang="en-US" sz="1600" dirty="0">
                <a:ea typeface="宋体" panose="02010600030101010101" pitchFamily="2" charset="-122"/>
                <a:sym typeface="+mn-ea"/>
              </a:rPr>
              <a:t>Thinking3</a:t>
            </a:r>
            <a:r>
              <a:rPr lang="zh-CN" sz="1600" dirty="0">
                <a:ea typeface="宋体" panose="02010600030101010101" pitchFamily="2" charset="-122"/>
                <a:sym typeface="+mn-ea"/>
              </a:rPr>
              <a:t>：使用</a:t>
            </a:r>
            <a:r>
              <a:rPr lang="en-US" altLang="zh-CN" sz="1600" dirty="0">
                <a:ea typeface="宋体" panose="02010600030101010101" pitchFamily="2" charset="-122"/>
                <a:sym typeface="+mn-ea"/>
              </a:rPr>
              <a:t>dropout</a:t>
            </a:r>
            <a:r>
              <a:rPr lang="zh-CN" altLang="zh-CN" sz="1600" dirty="0">
                <a:ea typeface="宋体" panose="02010600030101010101" pitchFamily="2" charset="-122"/>
                <a:sym typeface="+mn-ea"/>
              </a:rPr>
              <a:t>可以解决什么问题？</a:t>
            </a:r>
            <a:endParaRPr sz="1600" dirty="0">
              <a:ea typeface="宋体" panose="02010600030101010101" pitchFamily="2" charset="-122"/>
              <a:sym typeface="+mn-ea"/>
            </a:endParaRPr>
          </a:p>
          <a:p>
            <a:pPr marL="0" indent="0" fontAlgn="auto">
              <a:lnSpc>
                <a:spcPct val="150000"/>
              </a:lnSpc>
              <a:buNone/>
            </a:pPr>
            <a:endParaRPr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041400" y="4285615"/>
            <a:ext cx="10287000" cy="2209800"/>
          </a:xfrm>
          <a:prstGeom prst="rect">
            <a:avLst/>
          </a:prstGeom>
        </p:spPr>
      </p:pic>
    </p:spTree>
    <p:custDataLst>
      <p:tags r:id="rId2"/>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03885" y="1291590"/>
            <a:ext cx="4957445" cy="4351655"/>
          </a:xfrm>
        </p:spPr>
        <p:txBody>
          <a:bodyPr>
            <a:noAutofit/>
          </a:bodyPr>
          <a:lstStyle/>
          <a:p>
            <a:pPr marL="0" indent="0">
              <a:lnSpc>
                <a:spcPct val="170000"/>
              </a:lnSpc>
              <a:buNone/>
            </a:pPr>
            <a:r>
              <a:rPr lang="en-US" altLang="zh-CN" sz="1600" dirty="0">
                <a:ea typeface="宋体" panose="02010600030101010101" pitchFamily="2" charset="-122"/>
                <a:sym typeface="+mn-ea"/>
              </a:rPr>
              <a:t>Action1</a:t>
            </a:r>
            <a:r>
              <a:rPr lang="zh-CN" altLang="en-US" sz="1600" dirty="0">
                <a:ea typeface="宋体" panose="02010600030101010101" pitchFamily="2" charset="-122"/>
                <a:sym typeface="+mn-ea"/>
              </a:rPr>
              <a:t>：使用任何神经网络框架，对</a:t>
            </a:r>
            <a:r>
              <a:rPr lang="en-US" altLang="zh-CN" sz="1600" dirty="0">
                <a:ea typeface="宋体" panose="02010600030101010101" pitchFamily="2" charset="-122"/>
                <a:sym typeface="+mn-ea"/>
              </a:rPr>
              <a:t>CIFAR-10</a:t>
            </a:r>
            <a:r>
              <a:rPr lang="zh-CN" altLang="zh-CN" sz="1600" dirty="0">
                <a:ea typeface="宋体" panose="02010600030101010101" pitchFamily="2" charset="-122"/>
                <a:sym typeface="+mn-ea"/>
              </a:rPr>
              <a:t>进行分类</a:t>
            </a:r>
            <a:endParaRPr lang="zh-CN" altLang="zh-CN" sz="1600" dirty="0">
              <a:ea typeface="宋体" panose="02010600030101010101" pitchFamily="2" charset="-122"/>
              <a:sym typeface="+mn-ea"/>
            </a:endParaRPr>
          </a:p>
          <a:p>
            <a:pPr marL="0" indent="0">
              <a:lnSpc>
                <a:spcPct val="170000"/>
              </a:lnSpc>
              <a:buNone/>
            </a:pPr>
            <a:r>
              <a:rPr lang="en-US" altLang="zh-CN" sz="1600" dirty="0">
                <a:ea typeface="宋体" panose="02010600030101010101" pitchFamily="2" charset="-122"/>
                <a:sym typeface="+mn-ea"/>
              </a:rPr>
              <a:t>http://www.cs.toronto.edu/~kriz/cifar.html</a:t>
            </a:r>
            <a:endParaRPr lang="en-US" altLang="zh-CN"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训练集 </a:t>
            </a:r>
            <a:r>
              <a:rPr lang="en-US" altLang="zh-CN" sz="1600" dirty="0">
                <a:ea typeface="宋体" panose="02010600030101010101" pitchFamily="2" charset="-122"/>
                <a:sym typeface="+mn-ea"/>
              </a:rPr>
              <a:t>50000</a:t>
            </a:r>
            <a:r>
              <a:rPr lang="zh-CN" altLang="en-US" sz="1600" dirty="0">
                <a:ea typeface="宋体" panose="02010600030101010101" pitchFamily="2" charset="-122"/>
                <a:sym typeface="+mn-ea"/>
              </a:rPr>
              <a:t>，测试集 </a:t>
            </a:r>
            <a:r>
              <a:rPr lang="en-US" altLang="zh-CN" sz="1600" dirty="0">
                <a:ea typeface="宋体" panose="02010600030101010101" pitchFamily="2" charset="-122"/>
                <a:sym typeface="+mn-ea"/>
              </a:rPr>
              <a:t>10000</a:t>
            </a:r>
            <a:endParaRPr lang="en-US" altLang="zh-CN" sz="1600" dirty="0">
              <a:ea typeface="宋体" panose="02010600030101010101" pitchFamily="2" charset="-122"/>
              <a:sym typeface="+mn-ea"/>
            </a:endParaRPr>
          </a:p>
          <a:p>
            <a:pPr marL="0" indent="0">
              <a:lnSpc>
                <a:spcPct val="170000"/>
              </a:lnSpc>
              <a:buNone/>
            </a:pPr>
            <a:r>
              <a:rPr lang="zh-CN" altLang="en-US" sz="1600" dirty="0">
                <a:ea typeface="宋体" panose="02010600030101010101" pitchFamily="2" charset="-122"/>
                <a:sym typeface="+mn-ea"/>
              </a:rPr>
              <a:t>图像大小 </a:t>
            </a:r>
            <a:r>
              <a:rPr lang="en-US" altLang="zh-CN" sz="1600" dirty="0">
                <a:ea typeface="宋体" panose="02010600030101010101" pitchFamily="2" charset="-122"/>
                <a:sym typeface="+mn-ea"/>
              </a:rPr>
              <a:t>32*32 </a:t>
            </a:r>
            <a:r>
              <a:rPr lang="zh-CN" altLang="en-US" sz="1600" dirty="0">
                <a:ea typeface="宋体" panose="02010600030101010101" pitchFamily="2" charset="-122"/>
                <a:sym typeface="+mn-ea"/>
              </a:rPr>
              <a:t>彩色</a:t>
            </a:r>
            <a:endParaRPr lang="zh-CN" altLang="en-US" sz="1600" dirty="0">
              <a:ea typeface="宋体" panose="02010600030101010101" pitchFamily="2" charset="-122"/>
              <a:sym typeface="+mn-ea"/>
            </a:endParaRPr>
          </a:p>
          <a:p>
            <a:pPr marL="0" indent="0">
              <a:lnSpc>
                <a:spcPct val="170000"/>
              </a:lnSpc>
              <a:buNone/>
            </a:pP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个分类：</a:t>
            </a:r>
            <a:r>
              <a:rPr lang="en-US" altLang="zh-CN" sz="1600" dirty="0">
                <a:ea typeface="宋体" panose="02010600030101010101" pitchFamily="2" charset="-122"/>
                <a:sym typeface="+mn-ea"/>
              </a:rPr>
              <a:t>ariplane, automobile, bird, cat, deer, dog, frog, horse, ship, truck</a:t>
            </a:r>
            <a:endParaRPr lang="en-US" altLang="zh-CN" sz="1600" dirty="0">
              <a:ea typeface="宋体" panose="02010600030101010101" pitchFamily="2" charset="-122"/>
              <a:sym typeface="+mn-ea"/>
            </a:endParaRPr>
          </a:p>
          <a:p>
            <a:pPr marL="0" indent="0">
              <a:lnSpc>
                <a:spcPct val="170000"/>
              </a:lnSpc>
              <a:buNone/>
            </a:pPr>
            <a:endParaRPr lang="en-US" alt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888480" y="1734185"/>
            <a:ext cx="4486275" cy="3467100"/>
          </a:xfrm>
          <a:prstGeom prst="rect">
            <a:avLst/>
          </a:prstGeom>
        </p:spPr>
      </p:pic>
    </p:spTree>
    <p:custDataLst>
      <p:tags r:id="rId2"/>
    </p:custData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598805" y="1214120"/>
            <a:ext cx="6166485" cy="14655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Project</a:t>
            </a:r>
            <a:r>
              <a:rPr sz="1600" dirty="0">
                <a:ea typeface="宋体" panose="02010600030101010101" pitchFamily="2" charset="-122"/>
                <a:sym typeface="+mn-ea"/>
              </a:rPr>
              <a:t>：用户购买预测</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https://aistudio.baidu.com/aistudio/competition/detail/21</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数据集：</a:t>
            </a:r>
            <a:r>
              <a:rPr sz="1600" dirty="0">
                <a:ea typeface="宋体" panose="02010600030101010101" pitchFamily="2" charset="-122"/>
                <a:sym typeface="+mn-ea"/>
              </a:rPr>
              <a:t>train.csv 训练集</a:t>
            </a:r>
            <a:r>
              <a:rPr lang="zh-CN" sz="1600" dirty="0">
                <a:ea typeface="宋体" panose="02010600030101010101" pitchFamily="2" charset="-122"/>
                <a:sym typeface="+mn-ea"/>
              </a:rPr>
              <a:t>，</a:t>
            </a:r>
            <a:r>
              <a:rPr sz="1600" dirty="0">
                <a:ea typeface="宋体" panose="02010600030101010101" pitchFamily="2" charset="-122"/>
                <a:sym typeface="+mn-ea"/>
              </a:rPr>
              <a:t>submission.csv 提交数据样例</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graphicFrame>
        <p:nvGraphicFramePr>
          <p:cNvPr id="4" name="表格 3"/>
          <p:cNvGraphicFramePr/>
          <p:nvPr>
            <p:custDataLst>
              <p:tags r:id="rId1"/>
            </p:custDataLst>
          </p:nvPr>
        </p:nvGraphicFramePr>
        <p:xfrm>
          <a:off x="476885" y="2737485"/>
          <a:ext cx="5659120" cy="4056380"/>
        </p:xfrm>
        <a:graphic>
          <a:graphicData uri="http://schemas.openxmlformats.org/drawingml/2006/table">
            <a:tbl>
              <a:tblPr firstRow="1" bandRow="1">
                <a:tableStyleId>{5C22544A-7EE6-4342-B048-85BDC9FD1C3A}</a:tableStyleId>
              </a:tblPr>
              <a:tblGrid>
                <a:gridCol w="1915160"/>
                <a:gridCol w="3743960"/>
              </a:tblGrid>
              <a:tr h="302260">
                <a:tc>
                  <a:txBody>
                    <a:bodyPr/>
                    <a:p>
                      <a:pPr algn="l">
                        <a:buNone/>
                      </a:pPr>
                      <a:r>
                        <a:rPr lang="zh-CN" sz="1600">
                          <a:solidFill>
                            <a:schemeClr val="tx1"/>
                          </a:solidFill>
                          <a:latin typeface="Times New Roman" panose="02020603050405020304" pitchFamily="18" charset="0"/>
                          <a:ea typeface="Segoe UI" panose="020B0502040204020203" charset="-122"/>
                        </a:rPr>
                        <a:t>字段</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说明</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订单详情id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订单id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order_total_num</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订单商品总购买数量</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order_amount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订单商品总金额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order_total_payment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订单实付金额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order_total_discount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订单优惠金额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order_pay_time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付款时间</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103378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订单状态： 1表示等待买家付款， 2表示卖家部分发货， 3表示卖家发货， 4表示等待买家确认收货， 5表示买家已签收， 6表示交易成功</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订单包含的子订单数量</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is_customer_rate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用户是否评价，0没有评价，1已经评价</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6411595" y="1058545"/>
          <a:ext cx="5516245" cy="5804535"/>
        </p:xfrm>
        <a:graphic>
          <a:graphicData uri="http://schemas.openxmlformats.org/drawingml/2006/table">
            <a:tbl>
              <a:tblPr firstRow="1" bandRow="1">
                <a:tableStyleId>{5C22544A-7EE6-4342-B048-85BDC9FD1C3A}</a:tableStyleId>
              </a:tblPr>
              <a:tblGrid>
                <a:gridCol w="2014855"/>
                <a:gridCol w="3501390"/>
              </a:tblGrid>
              <a:tr h="302260">
                <a:tc>
                  <a:txBody>
                    <a:bodyPr/>
                    <a:p>
                      <a:pPr algn="l">
                        <a:buNone/>
                      </a:pPr>
                      <a:r>
                        <a:rPr lang="zh-CN" sz="1600" b="0">
                          <a:solidFill>
                            <a:schemeClr val="tx1"/>
                          </a:solidFill>
                          <a:latin typeface="Times New Roman" panose="02020603050405020304" pitchFamily="18" charset="0"/>
                          <a:ea typeface="Segoe UI" panose="020B0502040204020203" charset="-122"/>
                        </a:rPr>
                        <a:t>order_detail_status</a:t>
                      </a:r>
                      <a:endParaRPr lang="zh-CN" sz="1600" b="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b="0">
                          <a:solidFill>
                            <a:schemeClr val="tx1"/>
                          </a:solidFill>
                          <a:latin typeface="Times New Roman" panose="02020603050405020304" pitchFamily="18" charset="0"/>
                          <a:ea typeface="Segoe UI" panose="020B0502040204020203" charset="-122"/>
                        </a:rPr>
                        <a:t>订单详细状态</a:t>
                      </a:r>
                      <a:endParaRPr lang="zh-CN" sz="1600" b="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63855">
                <a:tc>
                  <a:txBody>
                    <a:bodyPr/>
                    <a:p>
                      <a:pPr algn="l">
                        <a:buNone/>
                      </a:pPr>
                      <a:r>
                        <a:rPr lang="zh-CN" sz="1600">
                          <a:solidFill>
                            <a:schemeClr val="tx1"/>
                          </a:solidFill>
                          <a:latin typeface="Times New Roman" panose="02020603050405020304" pitchFamily="18" charset="0"/>
                          <a:ea typeface="Segoe UI" panose="020B0502040204020203" charset="-122"/>
                        </a:rPr>
                        <a:t>order_detail_good_num</a:t>
                      </a:r>
                      <a:endParaRPr lang="zh-CN"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订单中的商品数量</a:t>
                      </a:r>
                      <a:endParaRPr lang="zh-CN"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zh-CN" sz="1600">
                          <a:solidFill>
                            <a:schemeClr val="tx1"/>
                          </a:solidFill>
                          <a:latin typeface="Times New Roman" panose="02020603050405020304" pitchFamily="18" charset="0"/>
                          <a:ea typeface="Segoe UI" panose="020B0502040204020203" charset="-122"/>
                        </a:rPr>
                        <a:t>order_detail_amount</a:t>
                      </a:r>
                      <a:endParaRPr lang="zh-CN"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订单应付总金额</a:t>
                      </a:r>
                      <a:endParaRPr lang="zh-CN"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order_detail_payment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订单实付金额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order_detail_discount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订单优惠金额</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member_id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会员id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用户id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customer_gender</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性别：0未知，1男，2女</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customer_province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用户省份所在地</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customer_city</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用户城市所在地</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member_status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会员状态：1正常，2冻结，3已删除</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is_member_active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会员是否激活：0没有激活，1已激活</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商品id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goods_class_id</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商品分类id</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goods_price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商品原始价格</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goods_status</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商品库存状态：1出售中，2库中</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goods_has_discount</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cs typeface="Times New Roman" panose="02020603050405020304" pitchFamily="18" charset="0"/>
                        </a:rPr>
                        <a:t>是否支持会员折扣：0不支持，1支持</a:t>
                      </a:r>
                      <a:endParaRPr lang="zh-CN" altLang="en-US" sz="1600">
                        <a:solidFill>
                          <a:schemeClr val="tx1"/>
                        </a:solidFill>
                        <a:latin typeface="Times New Roman" panose="02020603050405020304" pitchFamily="18" charset="0"/>
                        <a:ea typeface="Segoe UI" panose="020B0502040204020203"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sz="1600">
                          <a:solidFill>
                            <a:schemeClr val="tx1"/>
                          </a:solidFill>
                          <a:latin typeface="Times New Roman" panose="02020603050405020304" pitchFamily="18" charset="0"/>
                          <a:cs typeface="Times New Roman" panose="02020603050405020304" pitchFamily="18" charset="0"/>
                        </a:rPr>
                        <a:t>goods_list_time</a:t>
                      </a:r>
                      <a:endParaRPr lang="en-US" altLang="en-US" sz="1600">
                        <a:solidFill>
                          <a:schemeClr val="tx1"/>
                        </a:solidFill>
                        <a:latin typeface="Times New Roman" panose="02020603050405020304" pitchFamily="18" charset="0"/>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chemeClr val="tx1"/>
                          </a:solidFill>
                          <a:latin typeface="Times New Roman" panose="02020603050405020304" pitchFamily="18" charset="0"/>
                          <a:ea typeface="Segoe UI" panose="020B0502040204020203" charset="-122"/>
                        </a:rPr>
                        <a:t>商品最新上架时间</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algn="l">
                        <a:buNone/>
                      </a:pPr>
                      <a:r>
                        <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rPr>
                        <a:t>goods_detail_time</a:t>
                      </a:r>
                      <a:endPar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altLang="en-US" sz="1600">
                          <a:solidFill>
                            <a:schemeClr val="tx1"/>
                          </a:solidFill>
                          <a:latin typeface="Times New Roman" panose="02020603050405020304" pitchFamily="18" charset="0"/>
                          <a:ea typeface="Segoe UI" panose="020B0502040204020203" charset="-122"/>
                        </a:rPr>
                        <a:t>商品最新下架时间</a:t>
                      </a:r>
                      <a:endParaRPr lang="zh-CN" altLang="en-US" sz="1600">
                        <a:solidFill>
                          <a:schemeClr val="tx1"/>
                        </a:solidFill>
                        <a:latin typeface="Times New Roman" panose="02020603050405020304" pitchFamily="18" charset="0"/>
                        <a:ea typeface="Segoe UI" panose="020B0502040204020203" charset="-122"/>
                      </a:endParaRPr>
                    </a:p>
                  </a:txBody>
                  <a:tcPr marL="12700" marR="12700" marT="12700" vert="horz"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3"/>
    </p:custData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pic>
        <p:nvPicPr>
          <p:cNvPr id="2" name="图片 1" descr="计算机视觉-1"/>
          <p:cNvPicPr>
            <a:picLocks noChangeAspect="1"/>
          </p:cNvPicPr>
          <p:nvPr/>
        </p:nvPicPr>
        <p:blipFill>
          <a:blip r:embed="rId1"/>
          <a:stretch>
            <a:fillRect/>
          </a:stretch>
        </p:blipFill>
        <p:spPr>
          <a:xfrm>
            <a:off x="1809750" y="1419225"/>
            <a:ext cx="8572500" cy="4019550"/>
          </a:xfrm>
          <a:prstGeom prst="rect">
            <a:avLst/>
          </a:prstGeom>
        </p:spPr>
      </p:pic>
    </p:spTree>
    <p:custDataLst>
      <p:tags r:id="rId2"/>
    </p:custData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pic>
        <p:nvPicPr>
          <p:cNvPr id="3" name="图片 2" descr="CNN-1"/>
          <p:cNvPicPr>
            <a:picLocks noChangeAspect="1"/>
          </p:cNvPicPr>
          <p:nvPr/>
        </p:nvPicPr>
        <p:blipFill>
          <a:blip r:embed="rId1"/>
          <a:stretch>
            <a:fillRect/>
          </a:stretch>
        </p:blipFill>
        <p:spPr>
          <a:xfrm>
            <a:off x="2071370" y="1762125"/>
            <a:ext cx="8048625" cy="3333750"/>
          </a:xfrm>
          <a:prstGeom prst="rect">
            <a:avLst/>
          </a:prstGeom>
        </p:spPr>
      </p:pic>
    </p:spTree>
    <p:custDataLst>
      <p:tags r:id="rId2"/>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sym typeface="+mn-ea"/>
              </a:rPr>
              <a:t>人脑识别的过程</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a:sym typeface="+mn-ea"/>
              </a:rPr>
              <a:t>人脑是通过分级的、多层网络模型来识别；</a:t>
            </a:r>
            <a:endParaRPr lang="zh-CN" altLang="en-US" sz="1600">
              <a:sym typeface="+mn-ea"/>
            </a:endParaRPr>
          </a:p>
          <a:p>
            <a:pPr marL="0" indent="0">
              <a:lnSpc>
                <a:spcPct val="150000"/>
              </a:lnSpc>
              <a:buNone/>
            </a:pPr>
            <a:r>
              <a:rPr lang="zh-CN" altLang="en-US" sz="1600">
                <a:sym typeface="+mn-ea"/>
              </a:rPr>
              <a:t>减少数据量，保留物体的有用信息。</a:t>
            </a:r>
            <a:endParaRPr lang="zh-CN" altLang="en-US" sz="1600"/>
          </a:p>
          <a:p>
            <a:pPr>
              <a:lnSpc>
                <a:spcPct val="150000"/>
              </a:lnSpc>
            </a:pPr>
            <a:endParaRPr lang="zh-CN" sz="1600" dirty="0">
              <a:ea typeface="宋体" panose="02010600030101010101" pitchFamily="2" charset="-122"/>
              <a:sym typeface="+mn-ea"/>
            </a:endParaRPr>
          </a:p>
        </p:txBody>
      </p:sp>
      <p:graphicFrame>
        <p:nvGraphicFramePr>
          <p:cNvPr id="31" name="对象 30"/>
          <p:cNvGraphicFramePr/>
          <p:nvPr/>
        </p:nvGraphicFramePr>
        <p:xfrm>
          <a:off x="6338570" y="1120775"/>
          <a:ext cx="5260975" cy="4802505"/>
        </p:xfrm>
        <a:graphic>
          <a:graphicData uri="http://schemas.openxmlformats.org/presentationml/2006/ole">
            <mc:AlternateContent xmlns:mc="http://schemas.openxmlformats.org/markup-compatibility/2006">
              <mc:Choice xmlns:v="urn:schemas-microsoft-com:vml" Requires="v">
                <p:oleObj spid="_x0000_s2055" name="" r:id="rId1" imgW="7000875" imgH="5200650" progId="PBrush">
                  <p:embed/>
                </p:oleObj>
              </mc:Choice>
              <mc:Fallback>
                <p:oleObj name="" r:id="rId1" imgW="7000875" imgH="5200650" progId="PBrush">
                  <p:embed/>
                  <p:pic>
                    <p:nvPicPr>
                      <p:cNvPr id="0" name="图片 2051"/>
                      <p:cNvPicPr/>
                      <p:nvPr/>
                    </p:nvPicPr>
                    <p:blipFill>
                      <a:blip r:embed="rId2"/>
                      <a:stretch>
                        <a:fillRect/>
                      </a:stretch>
                    </p:blipFill>
                    <p:spPr>
                      <a:xfrm>
                        <a:off x="6338570" y="1120775"/>
                        <a:ext cx="5260975" cy="4802505"/>
                      </a:xfrm>
                      <a:prstGeom prst="rect">
                        <a:avLst/>
                      </a:prstGeom>
                      <a:noFill/>
                      <a:ln w="9525">
                        <a:noFill/>
                      </a:ln>
                    </p:spPr>
                  </p:pic>
                </p:oleObj>
              </mc:Fallback>
            </mc:AlternateContent>
          </a:graphicData>
        </a:graphic>
      </p:graphicFrame>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pic>
        <p:nvPicPr>
          <p:cNvPr id="2" name="图片 1" descr="CNN-2"/>
          <p:cNvPicPr>
            <a:picLocks noChangeAspect="1"/>
          </p:cNvPicPr>
          <p:nvPr/>
        </p:nvPicPr>
        <p:blipFill>
          <a:blip r:embed="rId1"/>
          <a:stretch>
            <a:fillRect/>
          </a:stretch>
        </p:blipFill>
        <p:spPr>
          <a:xfrm>
            <a:off x="1918970" y="2133600"/>
            <a:ext cx="8353425" cy="2590800"/>
          </a:xfrm>
          <a:prstGeom prst="rect">
            <a:avLst/>
          </a:prstGeom>
        </p:spPr>
      </p:pic>
    </p:spTree>
    <p:custDataLst>
      <p:tags r:id="rId2"/>
    </p:custData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pic>
        <p:nvPicPr>
          <p:cNvPr id="3" name="图片 2" descr="CNN-3"/>
          <p:cNvPicPr>
            <a:picLocks noChangeAspect="1"/>
          </p:cNvPicPr>
          <p:nvPr/>
        </p:nvPicPr>
        <p:blipFill>
          <a:blip r:embed="rId1"/>
          <a:stretch>
            <a:fillRect/>
          </a:stretch>
        </p:blipFill>
        <p:spPr>
          <a:xfrm>
            <a:off x="2185670" y="1695450"/>
            <a:ext cx="7820025" cy="3467100"/>
          </a:xfrm>
          <a:prstGeom prst="rect">
            <a:avLst/>
          </a:prstGeom>
        </p:spPr>
      </p:pic>
    </p:spTree>
    <p:custDataLst>
      <p:tags r:id="rId2"/>
    </p:custData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pic>
        <p:nvPicPr>
          <p:cNvPr id="2" name="图片 1" descr="CNN-4"/>
          <p:cNvPicPr>
            <a:picLocks noChangeAspect="1"/>
          </p:cNvPicPr>
          <p:nvPr/>
        </p:nvPicPr>
        <p:blipFill>
          <a:blip r:embed="rId1"/>
          <a:stretch>
            <a:fillRect/>
          </a:stretch>
        </p:blipFill>
        <p:spPr>
          <a:xfrm>
            <a:off x="1809750" y="1356995"/>
            <a:ext cx="8801100" cy="4943475"/>
          </a:xfrm>
          <a:prstGeom prst="rect">
            <a:avLst/>
          </a:prstGeom>
        </p:spPr>
      </p:pic>
    </p:spTree>
    <p:custDataLst>
      <p:tags r:id="rId2"/>
    </p:custData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Python</a:t>
            </a:r>
            <a:r>
              <a:rPr lang="zh-CN" dirty="0">
                <a:ea typeface="宋体" panose="02010600030101010101" pitchFamily="2" charset="-122"/>
                <a:sym typeface="+mn-ea"/>
              </a:rPr>
              <a:t>算法</a:t>
            </a:r>
            <a:endParaRPr lang="zh-CN" altLang="zh-CN" dirty="0">
              <a:ea typeface="宋体" panose="02010600030101010101" pitchFamily="2" charset="-122"/>
              <a:sym typeface="+mn-ea"/>
            </a:endParaRPr>
          </a:p>
        </p:txBody>
      </p:sp>
      <p:sp>
        <p:nvSpPr>
          <p:cNvPr id="4" name="Content Placeholder 2"/>
          <p:cNvSpPr txBox="1">
            <a:spLocks noGrp="1"/>
          </p:cNvSpPr>
          <p:nvPr/>
        </p:nvSpPr>
        <p:spPr>
          <a:xfrm>
            <a:off x="424180" y="1265555"/>
            <a:ext cx="5519420" cy="34817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l">
              <a:lnSpc>
                <a:spcPct val="150000"/>
              </a:lnSpc>
            </a:pPr>
            <a:r>
              <a:rPr lang="zh-CN" altLang="zh-CN" sz="1600" dirty="0">
                <a:ea typeface="宋体" panose="02010600030101010101" pitchFamily="2" charset="-122"/>
                <a:sym typeface="+mn-ea"/>
              </a:rPr>
              <a:t>思考题</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句子相似度</a:t>
            </a:r>
            <a:endParaRPr lang="zh-CN" altLang="en-US" sz="1600" dirty="0">
              <a:ea typeface="宋体" panose="02010600030101010101" pitchFamily="2" charset="-122"/>
              <a:sym typeface="+mn-ea"/>
            </a:endParaRPr>
          </a:p>
          <a:p>
            <a:pPr marL="0" indent="0" algn="l">
              <a:lnSpc>
                <a:spcPct val="150000"/>
              </a:lnSpc>
              <a:buNone/>
            </a:pPr>
            <a:r>
              <a:rPr sz="1600" dirty="0">
                <a:ea typeface="宋体" panose="02010600030101010101" pitchFamily="2" charset="-122"/>
                <a:sym typeface="+mn-ea"/>
              </a:rPr>
              <a:t>给定两个句子 words1, words2，和一个相似单词对的列表 pairs ，判断是否两个句子是相似的</a:t>
            </a:r>
            <a:endParaRPr sz="1600" dirty="0">
              <a:ea typeface="宋体" panose="02010600030101010101" pitchFamily="2" charset="-122"/>
              <a:sym typeface="+mn-ea"/>
            </a:endParaRPr>
          </a:p>
          <a:p>
            <a:pPr marL="0" indent="0" algn="l">
              <a:lnSpc>
                <a:spcPct val="150000"/>
              </a:lnSpc>
              <a:buNone/>
            </a:pPr>
            <a:r>
              <a:rPr sz="1600" dirty="0">
                <a:ea typeface="宋体" panose="02010600030101010101" pitchFamily="2" charset="-122"/>
                <a:sym typeface="+mn-ea"/>
              </a:rPr>
              <a:t>例如，</a:t>
            </a:r>
            <a:r>
              <a:rPr sz="1600" dirty="0">
                <a:ea typeface="宋体" panose="02010600030101010101" pitchFamily="2" charset="-122"/>
                <a:sym typeface="+mn-ea"/>
              </a:rPr>
              <a:t>words1 = ["great", "acting", "skills"] 和 words2 = ["fine", "drama", "talent"]</a:t>
            </a:r>
            <a:r>
              <a:rPr lang="zh-CN" sz="1600" dirty="0">
                <a:ea typeface="宋体" panose="02010600030101010101" pitchFamily="2" charset="-122"/>
                <a:sym typeface="+mn-ea"/>
              </a:rPr>
              <a:t>，</a:t>
            </a:r>
            <a:r>
              <a:rPr sz="1600" dirty="0">
                <a:ea typeface="宋体" panose="02010600030101010101" pitchFamily="2" charset="-122"/>
                <a:sym typeface="+mn-ea"/>
              </a:rPr>
              <a:t>相似单词对pairs = [["great", "fine"], ["acting","drama"], ["skills","talent"]]</a:t>
            </a:r>
            <a:endParaRPr sz="1600" dirty="0">
              <a:ea typeface="宋体" panose="02010600030101010101" pitchFamily="2" charset="-122"/>
              <a:sym typeface="+mn-ea"/>
            </a:endParaRPr>
          </a:p>
          <a:p>
            <a:pPr marL="0" indent="0" algn="l">
              <a:lnSpc>
                <a:spcPct val="150000"/>
              </a:lnSpc>
              <a:buNone/>
            </a:pPr>
            <a:r>
              <a:rPr lang="en-US" altLang="zh-CN" sz="1600" dirty="0">
                <a:ea typeface="宋体" panose="02010600030101010101" pitchFamily="2" charset="-122"/>
                <a:sym typeface="+mn-ea"/>
              </a:rPr>
              <a:t>words1</a:t>
            </a:r>
            <a:r>
              <a:rPr lang="zh-CN" altLang="zh-CN" sz="1600" dirty="0">
                <a:ea typeface="宋体" panose="02010600030101010101" pitchFamily="2" charset="-122"/>
                <a:sym typeface="+mn-ea"/>
              </a:rPr>
              <a:t>与</a:t>
            </a:r>
            <a:r>
              <a:rPr lang="en-US" altLang="zh-CN" sz="1600" dirty="0">
                <a:ea typeface="宋体" panose="02010600030101010101" pitchFamily="2" charset="-122"/>
                <a:sym typeface="+mn-ea"/>
              </a:rPr>
              <a:t>words2</a:t>
            </a:r>
            <a:r>
              <a:rPr sz="1600" dirty="0">
                <a:ea typeface="宋体" panose="02010600030101010101" pitchFamily="2" charset="-122"/>
                <a:sym typeface="+mn-ea"/>
              </a:rPr>
              <a:t> 是相似的</a:t>
            </a:r>
            <a:endParaRPr sz="1600" dirty="0">
              <a:ea typeface="宋体" panose="02010600030101010101" pitchFamily="2" charset="-122"/>
              <a:sym typeface="+mn-ea"/>
            </a:endParaRPr>
          </a:p>
          <a:p>
            <a:pPr marL="0" indent="0" algn="l">
              <a:lnSpc>
                <a:spcPct val="150000"/>
              </a:lnSpc>
              <a:buNone/>
            </a:pPr>
            <a:r>
              <a:rPr lang="zh-CN" sz="1600" dirty="0">
                <a:ea typeface="宋体" panose="02010600030101010101" pitchFamily="2" charset="-122"/>
                <a:sym typeface="+mn-ea"/>
              </a:rPr>
              <a:t>说明：</a:t>
            </a:r>
            <a:r>
              <a:rPr sz="1600" dirty="0">
                <a:ea typeface="宋体" panose="02010600030101010101" pitchFamily="2" charset="-122"/>
                <a:sym typeface="+mn-ea"/>
              </a:rPr>
              <a:t>相似关系是</a:t>
            </a:r>
            <a:r>
              <a:rPr lang="zh-CN" sz="1600" dirty="0">
                <a:ea typeface="宋体" panose="02010600030101010101" pitchFamily="2" charset="-122"/>
                <a:sym typeface="+mn-ea"/>
              </a:rPr>
              <a:t>对称性和</a:t>
            </a:r>
            <a:r>
              <a:rPr sz="1600" dirty="0">
                <a:ea typeface="宋体" panose="02010600030101010101" pitchFamily="2" charset="-122"/>
                <a:sym typeface="+mn-ea"/>
              </a:rPr>
              <a:t> 传递性。"great" 和 "fine" 是相似的，"fine" 和 "good" 是相似的，则 "great" 和 "good" 是相似的。</a:t>
            </a:r>
            <a:endParaRPr sz="1600" dirty="0">
              <a:ea typeface="宋体" panose="02010600030101010101" pitchFamily="2" charset="-122"/>
              <a:sym typeface="+mn-ea"/>
            </a:endParaRPr>
          </a:p>
          <a:p>
            <a:pPr marL="0" indent="0" algn="l">
              <a:lnSpc>
                <a:spcPct val="150000"/>
              </a:lnSpc>
              <a:buNone/>
            </a:pPr>
            <a:r>
              <a:rPr sz="1600" dirty="0">
                <a:ea typeface="宋体" panose="02010600030101010101" pitchFamily="2" charset="-122"/>
                <a:sym typeface="+mn-ea"/>
              </a:rPr>
              <a:t>一个单词总是与其自身相似。</a:t>
            </a:r>
            <a:endParaRPr sz="1600" dirty="0">
              <a:ea typeface="宋体" panose="02010600030101010101" pitchFamily="2" charset="-122"/>
              <a:sym typeface="+mn-ea"/>
            </a:endParaRPr>
          </a:p>
          <a:p>
            <a:pPr marL="0" indent="0" algn="l">
              <a:lnSpc>
                <a:spcPct val="150000"/>
              </a:lnSpc>
              <a:buNone/>
            </a:pPr>
            <a:r>
              <a:rPr sz="1600" dirty="0">
                <a:ea typeface="宋体" panose="02010600030101010101" pitchFamily="2" charset="-122"/>
                <a:sym typeface="+mn-ea"/>
              </a:rPr>
              <a:t>最后，句子只会在具有相同单词个数的前提下才会相似。所以一个句子 words1 = ["great"] 永远不可能和句子 words2 = ["doubleplus","good"] 相似</a:t>
            </a:r>
            <a:endParaRPr lang="zh-CN" sz="2200" dirty="0">
              <a:ea typeface="宋体" panose="02010600030101010101" pitchFamily="2" charset="-122"/>
              <a:sym typeface="+mn-ea"/>
            </a:endParaRPr>
          </a:p>
        </p:txBody>
      </p:sp>
      <p:sp>
        <p:nvSpPr>
          <p:cNvPr id="2" name="Content Placeholder 2"/>
          <p:cNvSpPr txBox="1">
            <a:spLocks noGrp="1"/>
          </p:cNvSpPr>
          <p:nvPr/>
        </p:nvSpPr>
        <p:spPr>
          <a:xfrm>
            <a:off x="6365875" y="1559560"/>
            <a:ext cx="5417185" cy="225425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00000"/>
              </a:lnSpc>
              <a:buNone/>
            </a:pPr>
            <a:r>
              <a:rPr sz="1800" dirty="0">
                <a:ea typeface="宋体" panose="02010600030101010101" pitchFamily="2" charset="-122"/>
                <a:sym typeface="+mn-ea"/>
              </a:rPr>
              <a:t>words1 = ["great", "acting", "skills"]</a:t>
            </a:r>
            <a:endParaRPr sz="1800" dirty="0">
              <a:ea typeface="宋体" panose="02010600030101010101" pitchFamily="2" charset="-122"/>
              <a:sym typeface="+mn-ea"/>
            </a:endParaRPr>
          </a:p>
          <a:p>
            <a:pPr marL="0" indent="0" algn="l">
              <a:lnSpc>
                <a:spcPct val="100000"/>
              </a:lnSpc>
              <a:buNone/>
            </a:pPr>
            <a:r>
              <a:rPr sz="1800" dirty="0">
                <a:ea typeface="宋体" panose="02010600030101010101" pitchFamily="2" charset="-122"/>
                <a:sym typeface="+mn-ea"/>
              </a:rPr>
              <a:t>words2 = ["fine", "drama", "talent"]</a:t>
            </a:r>
            <a:endParaRPr sz="1800" dirty="0">
              <a:ea typeface="宋体" panose="02010600030101010101" pitchFamily="2" charset="-122"/>
              <a:sym typeface="+mn-ea"/>
            </a:endParaRPr>
          </a:p>
          <a:p>
            <a:pPr marL="0" indent="0" algn="l">
              <a:lnSpc>
                <a:spcPct val="100000"/>
              </a:lnSpc>
              <a:buNone/>
            </a:pPr>
            <a:r>
              <a:rPr sz="1800" dirty="0">
                <a:ea typeface="宋体" panose="02010600030101010101" pitchFamily="2" charset="-122"/>
                <a:sym typeface="+mn-ea"/>
              </a:rPr>
              <a:t>pairs = [["great", "fine"], ["acting","drama"], ["skills","talent"]]</a:t>
            </a:r>
            <a:endParaRPr sz="1800" dirty="0">
              <a:ea typeface="宋体" panose="02010600030101010101" pitchFamily="2" charset="-122"/>
              <a:sym typeface="+mn-ea"/>
            </a:endParaRPr>
          </a:p>
          <a:p>
            <a:pPr marL="0" indent="0" algn="l">
              <a:lnSpc>
                <a:spcPct val="100000"/>
              </a:lnSpc>
              <a:buNone/>
            </a:pPr>
            <a:r>
              <a:rPr lang="zh-CN" sz="1800" dirty="0">
                <a:ea typeface="宋体" panose="02010600030101010101" pitchFamily="2" charset="-122"/>
                <a:sym typeface="+mn-ea"/>
              </a:rPr>
              <a:t>输出： </a:t>
            </a:r>
            <a:r>
              <a:rPr lang="en-US" altLang="zh-CN" sz="1800" dirty="0">
                <a:ea typeface="宋体" panose="02010600030101010101" pitchFamily="2" charset="-122"/>
                <a:sym typeface="+mn-ea"/>
              </a:rPr>
              <a:t>True</a:t>
            </a:r>
            <a:endParaRPr lang="en-US" altLang="zh-CN" sz="1800" dirty="0">
              <a:ea typeface="宋体" panose="02010600030101010101" pitchFamily="2" charset="-122"/>
              <a:sym typeface="+mn-ea"/>
            </a:endParaRPr>
          </a:p>
          <a:p>
            <a:pPr marL="0" indent="0" algn="l">
              <a:lnSpc>
                <a:spcPct val="100000"/>
              </a:lnSpc>
              <a:buNone/>
            </a:pPr>
            <a:endParaRPr lang="en-US" altLang="zh-CN" sz="1800" dirty="0">
              <a:ea typeface="宋体" panose="02010600030101010101" pitchFamily="2" charset="-122"/>
              <a:sym typeface="+mn-ea"/>
            </a:endParaRPr>
          </a:p>
          <a:p>
            <a:pPr marL="0" indent="0" algn="l">
              <a:lnSpc>
                <a:spcPct val="100000"/>
              </a:lnSpc>
              <a:buNone/>
            </a:pPr>
            <a:r>
              <a:rPr lang="en-US" altLang="zh-CN" sz="1800" dirty="0">
                <a:ea typeface="宋体" panose="02010600030101010101" pitchFamily="2" charset="-122"/>
                <a:sym typeface="+mn-ea"/>
              </a:rPr>
              <a:t>words1 = ["great"]</a:t>
            </a:r>
            <a:endParaRPr lang="en-US" altLang="zh-CN" sz="1800" dirty="0">
              <a:ea typeface="宋体" panose="02010600030101010101" pitchFamily="2" charset="-122"/>
              <a:sym typeface="+mn-ea"/>
            </a:endParaRPr>
          </a:p>
          <a:p>
            <a:pPr marL="0" indent="0" algn="l">
              <a:lnSpc>
                <a:spcPct val="100000"/>
              </a:lnSpc>
              <a:buNone/>
            </a:pPr>
            <a:r>
              <a:rPr lang="en-US" altLang="zh-CN" sz="1800" dirty="0">
                <a:ea typeface="宋体" panose="02010600030101010101" pitchFamily="2" charset="-122"/>
                <a:sym typeface="+mn-ea"/>
              </a:rPr>
              <a:t>words2 = ["great"]</a:t>
            </a:r>
            <a:endParaRPr lang="en-US" altLang="zh-CN" sz="1800" dirty="0">
              <a:ea typeface="宋体" panose="02010600030101010101" pitchFamily="2" charset="-122"/>
              <a:sym typeface="+mn-ea"/>
            </a:endParaRPr>
          </a:p>
          <a:p>
            <a:pPr marL="0" indent="0" algn="l">
              <a:lnSpc>
                <a:spcPct val="100000"/>
              </a:lnSpc>
              <a:buNone/>
            </a:pPr>
            <a:r>
              <a:rPr lang="en-US" altLang="zh-CN" sz="1800" dirty="0">
                <a:ea typeface="宋体" panose="02010600030101010101" pitchFamily="2" charset="-122"/>
                <a:sym typeface="+mn-ea"/>
              </a:rPr>
              <a:t>pairs = []</a:t>
            </a:r>
            <a:endParaRPr lang="en-US" altLang="zh-CN" sz="1800" dirty="0">
              <a:ea typeface="宋体" panose="02010600030101010101" pitchFamily="2" charset="-122"/>
              <a:sym typeface="+mn-ea"/>
            </a:endParaRPr>
          </a:p>
          <a:p>
            <a:pPr marL="0" indent="0" algn="l">
              <a:lnSpc>
                <a:spcPct val="100000"/>
              </a:lnSpc>
              <a:buNone/>
            </a:pPr>
            <a:r>
              <a:rPr lang="en-US" altLang="zh-CN" sz="1800" dirty="0">
                <a:ea typeface="宋体" panose="02010600030101010101" pitchFamily="2" charset="-122"/>
                <a:sym typeface="+mn-ea"/>
              </a:rPr>
              <a:t>print(is_similar(words1, words2, pairs))</a:t>
            </a:r>
            <a:endParaRPr lang="en-US" altLang="zh-CN" sz="1800" dirty="0">
              <a:ea typeface="宋体" panose="02010600030101010101" pitchFamily="2" charset="-122"/>
              <a:sym typeface="+mn-ea"/>
            </a:endParaRPr>
          </a:p>
          <a:p>
            <a:pPr marL="0" indent="0" algn="l">
              <a:lnSpc>
                <a:spcPct val="100000"/>
              </a:lnSpc>
              <a:buNone/>
            </a:pPr>
            <a:r>
              <a:rPr lang="zh-CN" altLang="zh-CN" sz="1800" dirty="0">
                <a:ea typeface="宋体" panose="02010600030101010101" pitchFamily="2" charset="-122"/>
                <a:sym typeface="+mn-ea"/>
              </a:rPr>
              <a:t>输出：</a:t>
            </a:r>
            <a:r>
              <a:rPr lang="en-US" altLang="zh-CN" sz="1800" dirty="0">
                <a:ea typeface="宋体" panose="02010600030101010101" pitchFamily="2" charset="-122"/>
                <a:sym typeface="+mn-ea"/>
              </a:rPr>
              <a:t>False</a:t>
            </a:r>
            <a:endParaRPr lang="en-US" altLang="zh-CN" sz="1800" dirty="0">
              <a:ea typeface="宋体" panose="02010600030101010101" pitchFamily="2" charset="-122"/>
              <a:sym typeface="+mn-ea"/>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Python</a:t>
            </a:r>
            <a:r>
              <a:rPr lang="zh-CN" dirty="0">
                <a:ea typeface="宋体" panose="02010600030101010101" pitchFamily="2" charset="-122"/>
                <a:sym typeface="+mn-ea"/>
              </a:rPr>
              <a:t>算法</a:t>
            </a:r>
            <a:endParaRPr lang="zh-CN" altLang="zh-CN" dirty="0">
              <a:ea typeface="宋体" panose="02010600030101010101" pitchFamily="2" charset="-122"/>
              <a:sym typeface="+mn-ea"/>
            </a:endParaRPr>
          </a:p>
        </p:txBody>
      </p:sp>
      <p:sp>
        <p:nvSpPr>
          <p:cNvPr id="4" name="Content Placeholder 2"/>
          <p:cNvSpPr txBox="1">
            <a:spLocks noGrp="1"/>
          </p:cNvSpPr>
          <p:nvPr/>
        </p:nvSpPr>
        <p:spPr>
          <a:xfrm>
            <a:off x="810260" y="1284605"/>
            <a:ext cx="5977255" cy="34817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zh-CN" altLang="en-US" sz="2200" dirty="0">
                <a:ea typeface="宋体" panose="02010600030101010101" pitchFamily="2" charset="-122"/>
                <a:sym typeface="+mn-ea"/>
              </a:rPr>
              <a:t>并查集：</a:t>
            </a:r>
            <a:endParaRPr lang="zh-CN" altLang="en-US" sz="2200" dirty="0">
              <a:ea typeface="宋体" panose="02010600030101010101" pitchFamily="2" charset="-122"/>
              <a:sym typeface="+mn-ea"/>
            </a:endParaRPr>
          </a:p>
          <a:p>
            <a:pPr algn="l">
              <a:lnSpc>
                <a:spcPct val="150000"/>
              </a:lnSpc>
            </a:pPr>
            <a:r>
              <a:rPr lang="zh-CN" sz="2200" dirty="0">
                <a:ea typeface="宋体" panose="02010600030101010101" pitchFamily="2" charset="-122"/>
                <a:sym typeface="+mn-ea"/>
              </a:rPr>
              <a:t>最简洁而优雅的数据结构之一，主要用于解决一些元素分组的问题</a:t>
            </a:r>
            <a:endParaRPr lang="zh-CN" sz="22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93675" y="3136900"/>
            <a:ext cx="3084830" cy="2053590"/>
          </a:xfrm>
          <a:prstGeom prst="rect">
            <a:avLst/>
          </a:prstGeom>
        </p:spPr>
      </p:pic>
      <p:pic>
        <p:nvPicPr>
          <p:cNvPr id="3" name="图片 2"/>
          <p:cNvPicPr>
            <a:picLocks noChangeAspect="1"/>
          </p:cNvPicPr>
          <p:nvPr/>
        </p:nvPicPr>
        <p:blipFill>
          <a:blip r:embed="rId2"/>
          <a:stretch>
            <a:fillRect/>
          </a:stretch>
        </p:blipFill>
        <p:spPr>
          <a:xfrm>
            <a:off x="3459480" y="3136900"/>
            <a:ext cx="3213100" cy="2136775"/>
          </a:xfrm>
          <a:prstGeom prst="rect">
            <a:avLst/>
          </a:prstGeom>
        </p:spPr>
      </p:pic>
      <p:pic>
        <p:nvPicPr>
          <p:cNvPr id="5" name="图片 4"/>
          <p:cNvPicPr>
            <a:picLocks noChangeAspect="1"/>
          </p:cNvPicPr>
          <p:nvPr/>
        </p:nvPicPr>
        <p:blipFill>
          <a:blip r:embed="rId3"/>
          <a:stretch>
            <a:fillRect/>
          </a:stretch>
        </p:blipFill>
        <p:spPr>
          <a:xfrm>
            <a:off x="7038340" y="1383665"/>
            <a:ext cx="2338070" cy="1583690"/>
          </a:xfrm>
          <a:prstGeom prst="rect">
            <a:avLst/>
          </a:prstGeom>
        </p:spPr>
      </p:pic>
      <p:pic>
        <p:nvPicPr>
          <p:cNvPr id="7" name="图片 6"/>
          <p:cNvPicPr>
            <a:picLocks noChangeAspect="1"/>
          </p:cNvPicPr>
          <p:nvPr/>
        </p:nvPicPr>
        <p:blipFill>
          <a:blip r:embed="rId4"/>
          <a:stretch>
            <a:fillRect/>
          </a:stretch>
        </p:blipFill>
        <p:spPr>
          <a:xfrm>
            <a:off x="9604375" y="1372870"/>
            <a:ext cx="2508885" cy="1630680"/>
          </a:xfrm>
          <a:prstGeom prst="rect">
            <a:avLst/>
          </a:prstGeom>
        </p:spPr>
      </p:pic>
      <p:pic>
        <p:nvPicPr>
          <p:cNvPr id="8" name="图片 7"/>
          <p:cNvPicPr>
            <a:picLocks noChangeAspect="1"/>
          </p:cNvPicPr>
          <p:nvPr/>
        </p:nvPicPr>
        <p:blipFill>
          <a:blip r:embed="rId5"/>
          <a:stretch>
            <a:fillRect/>
          </a:stretch>
        </p:blipFill>
        <p:spPr>
          <a:xfrm>
            <a:off x="7677150" y="3675380"/>
            <a:ext cx="4105910" cy="2525395"/>
          </a:xfrm>
          <a:prstGeom prst="rect">
            <a:avLst/>
          </a:prstGeom>
        </p:spPr>
      </p:pic>
      <p:sp>
        <p:nvSpPr>
          <p:cNvPr id="9" name="Content Placeholder 2"/>
          <p:cNvSpPr txBox="1">
            <a:spLocks noGrp="1"/>
          </p:cNvSpPr>
          <p:nvPr/>
        </p:nvSpPr>
        <p:spPr>
          <a:xfrm>
            <a:off x="1138555" y="5273675"/>
            <a:ext cx="1843405" cy="5956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zh-CN" altLang="en-US" sz="1800" dirty="0">
                <a:ea typeface="宋体" panose="02010600030101010101" pitchFamily="2" charset="-122"/>
                <a:sym typeface="+mn-ea"/>
              </a:rPr>
              <a:t>初始状态</a:t>
            </a:r>
            <a:endParaRPr lang="zh-CN" sz="1800" dirty="0">
              <a:ea typeface="宋体" panose="02010600030101010101" pitchFamily="2" charset="-122"/>
              <a:sym typeface="+mn-ea"/>
            </a:endParaRPr>
          </a:p>
        </p:txBody>
      </p:sp>
      <p:sp>
        <p:nvSpPr>
          <p:cNvPr id="10" name="Content Placeholder 2"/>
          <p:cNvSpPr txBox="1">
            <a:spLocks noGrp="1"/>
          </p:cNvSpPr>
          <p:nvPr/>
        </p:nvSpPr>
        <p:spPr>
          <a:xfrm>
            <a:off x="3871595" y="5245100"/>
            <a:ext cx="2916555" cy="5956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打擂，</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获胜（集合的代表元素，帮主）</a:t>
            </a:r>
            <a:endParaRPr lang="zh-CN" sz="1800" dirty="0">
              <a:ea typeface="宋体" panose="02010600030101010101" pitchFamily="2" charset="-122"/>
              <a:sym typeface="+mn-ea"/>
            </a:endParaRPr>
          </a:p>
        </p:txBody>
      </p:sp>
      <p:sp>
        <p:nvSpPr>
          <p:cNvPr id="11" name="Content Placeholder 2"/>
          <p:cNvSpPr txBox="1">
            <a:spLocks noGrp="1"/>
          </p:cNvSpPr>
          <p:nvPr/>
        </p:nvSpPr>
        <p:spPr>
          <a:xfrm>
            <a:off x="7143750" y="2900680"/>
            <a:ext cx="2460625" cy="6216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不直接和</a:t>
            </a: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打擂，而是和</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打擂</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获胜</a:t>
            </a:r>
            <a:endParaRPr lang="zh-CN" sz="1800" dirty="0">
              <a:ea typeface="宋体" panose="02010600030101010101" pitchFamily="2" charset="-122"/>
              <a:sym typeface="+mn-ea"/>
            </a:endParaRPr>
          </a:p>
        </p:txBody>
      </p:sp>
      <p:sp>
        <p:nvSpPr>
          <p:cNvPr id="12" name="Content Placeholder 2"/>
          <p:cNvSpPr txBox="1">
            <a:spLocks noGrp="1"/>
          </p:cNvSpPr>
          <p:nvPr/>
        </p:nvSpPr>
        <p:spPr>
          <a:xfrm>
            <a:off x="9871075" y="2900680"/>
            <a:ext cx="2460625" cy="6216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zh-CN" altLang="en-US" sz="1800" dirty="0">
                <a:ea typeface="宋体" panose="02010600030101010101" pitchFamily="2" charset="-122"/>
                <a:sym typeface="+mn-ea"/>
              </a:rPr>
              <a:t>同理，</a:t>
            </a:r>
            <a:r>
              <a:rPr lang="en-US" altLang="zh-CN" sz="1800" dirty="0">
                <a:ea typeface="宋体" panose="02010600030101010101" pitchFamily="2" charset="-122"/>
                <a:sym typeface="+mn-ea"/>
              </a:rPr>
              <a:t>5</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6</a:t>
            </a:r>
            <a:r>
              <a:rPr lang="zh-CN" altLang="en-US" sz="1800" dirty="0">
                <a:ea typeface="宋体" panose="02010600030101010101" pitchFamily="2" charset="-122"/>
                <a:sym typeface="+mn-ea"/>
              </a:rPr>
              <a:t>与</a:t>
            </a:r>
            <a:r>
              <a:rPr lang="en-US" altLang="zh-CN" sz="1800" dirty="0">
                <a:ea typeface="宋体" panose="02010600030101010101" pitchFamily="2" charset="-122"/>
                <a:sym typeface="+mn-ea"/>
              </a:rPr>
              <a:t>4</a:t>
            </a:r>
            <a:r>
              <a:rPr lang="zh-CN" altLang="en-US" sz="1800" dirty="0">
                <a:ea typeface="宋体" panose="02010600030101010101" pitchFamily="2" charset="-122"/>
                <a:sym typeface="+mn-ea"/>
              </a:rPr>
              <a:t>打擂</a:t>
            </a:r>
            <a:endParaRPr lang="zh-CN" sz="1800" dirty="0">
              <a:ea typeface="宋体" panose="02010600030101010101" pitchFamily="2" charset="-122"/>
              <a:sym typeface="+mn-ea"/>
            </a:endParaRPr>
          </a:p>
        </p:txBody>
      </p:sp>
      <p:sp>
        <p:nvSpPr>
          <p:cNvPr id="13" name="Content Placeholder 2"/>
          <p:cNvSpPr txBox="1">
            <a:spLocks noGrp="1"/>
          </p:cNvSpPr>
          <p:nvPr/>
        </p:nvSpPr>
        <p:spPr>
          <a:xfrm>
            <a:off x="8799830" y="6113145"/>
            <a:ext cx="2460625" cy="6216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en-US" sz="1800" dirty="0">
                <a:ea typeface="宋体" panose="02010600030101010101" pitchFamily="2" charset="-122"/>
                <a:sym typeface="+mn-ea"/>
              </a:rPr>
              <a:t>4</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打擂，</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获胜</a:t>
            </a:r>
            <a:endParaRPr lang="zh-CN" sz="1800" dirty="0">
              <a:ea typeface="宋体" panose="02010600030101010101" pitchFamily="2" charset="-122"/>
              <a:sym typeface="+mn-ea"/>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Python</a:t>
            </a:r>
            <a:r>
              <a:rPr lang="zh-CN" dirty="0">
                <a:ea typeface="宋体" panose="02010600030101010101" pitchFamily="2" charset="-122"/>
                <a:sym typeface="+mn-ea"/>
              </a:rPr>
              <a:t>算法</a:t>
            </a:r>
            <a:endParaRPr lang="zh-CN" altLang="zh-CN" dirty="0">
              <a:ea typeface="宋体" panose="02010600030101010101" pitchFamily="2" charset="-122"/>
              <a:sym typeface="+mn-ea"/>
            </a:endParaRPr>
          </a:p>
        </p:txBody>
      </p:sp>
      <p:sp>
        <p:nvSpPr>
          <p:cNvPr id="6" name="Content Placeholder 2"/>
          <p:cNvSpPr txBox="1">
            <a:spLocks noGrp="1"/>
          </p:cNvSpPr>
          <p:nvPr/>
        </p:nvSpPr>
        <p:spPr>
          <a:xfrm>
            <a:off x="761365" y="1372870"/>
            <a:ext cx="5977255" cy="34817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l">
              <a:lnSpc>
                <a:spcPct val="150000"/>
              </a:lnSpc>
              <a:buNone/>
            </a:pPr>
            <a:r>
              <a:rPr lang="zh-CN" altLang="en-US" sz="2200" dirty="0">
                <a:ea typeface="宋体" panose="02010600030101010101" pitchFamily="2" charset="-122"/>
                <a:sym typeface="+mn-ea"/>
              </a:rPr>
              <a:t>并查集：</a:t>
            </a:r>
            <a:endParaRPr lang="zh-CN" altLang="en-US" sz="2200" dirty="0">
              <a:ea typeface="宋体" panose="02010600030101010101" pitchFamily="2" charset="-122"/>
              <a:sym typeface="+mn-ea"/>
            </a:endParaRPr>
          </a:p>
          <a:p>
            <a:pPr algn="l">
              <a:lnSpc>
                <a:spcPct val="150000"/>
              </a:lnSpc>
            </a:pPr>
            <a:r>
              <a:rPr lang="zh-CN" sz="2200" dirty="0">
                <a:ea typeface="宋体" panose="02010600030101010101" pitchFamily="2" charset="-122"/>
                <a:sym typeface="+mn-ea"/>
              </a:rPr>
              <a:t>一个树状的结构，要寻找集合的代表元素，只需要一层一层往上访问父节点</a:t>
            </a:r>
            <a:endParaRPr lang="zh-CN" sz="2200" dirty="0">
              <a:ea typeface="宋体" panose="02010600030101010101" pitchFamily="2" charset="-122"/>
              <a:sym typeface="+mn-ea"/>
            </a:endParaRPr>
          </a:p>
          <a:p>
            <a:pPr algn="l">
              <a:lnSpc>
                <a:spcPct val="150000"/>
              </a:lnSpc>
            </a:pPr>
            <a:r>
              <a:rPr lang="zh-CN" sz="2200" dirty="0">
                <a:ea typeface="宋体" panose="02010600030101010101" pitchFamily="2" charset="-122"/>
                <a:sym typeface="+mn-ea"/>
              </a:rPr>
              <a:t>根节点的父节点是它自己</a:t>
            </a:r>
            <a:endParaRPr lang="zh-CN" sz="2200" dirty="0">
              <a:ea typeface="宋体" panose="02010600030101010101" pitchFamily="2" charset="-122"/>
              <a:sym typeface="+mn-ea"/>
            </a:endParaRPr>
          </a:p>
          <a:p>
            <a:pPr algn="l">
              <a:lnSpc>
                <a:spcPct val="150000"/>
              </a:lnSpc>
            </a:pPr>
            <a:r>
              <a:rPr lang="zh-CN" sz="2200" dirty="0">
                <a:ea typeface="宋体" panose="02010600030101010101" pitchFamily="2" charset="-122"/>
                <a:sym typeface="+mn-ea"/>
              </a:rPr>
              <a:t>管理一系列不相交的集合，并支持两种操作：</a:t>
            </a:r>
            <a:endParaRPr lang="zh-CN" sz="2200" dirty="0">
              <a:ea typeface="宋体" panose="02010600030101010101" pitchFamily="2" charset="-122"/>
              <a:sym typeface="+mn-ea"/>
            </a:endParaRPr>
          </a:p>
          <a:p>
            <a:pPr algn="l">
              <a:lnSpc>
                <a:spcPct val="150000"/>
              </a:lnSpc>
              <a:buFont typeface="Wingdings" panose="05000000000000000000" charset="0"/>
              <a:buChar char="ü"/>
            </a:pPr>
            <a:r>
              <a:rPr lang="zh-CN" sz="2200" dirty="0">
                <a:ea typeface="宋体" panose="02010600030101010101" pitchFamily="2" charset="-122"/>
                <a:sym typeface="+mn-ea"/>
              </a:rPr>
              <a:t>合并（Union）：把两个不相交的集合合并为一个集合</a:t>
            </a:r>
            <a:endParaRPr lang="zh-CN" sz="2200" dirty="0">
              <a:ea typeface="宋体" panose="02010600030101010101" pitchFamily="2" charset="-122"/>
              <a:sym typeface="+mn-ea"/>
            </a:endParaRPr>
          </a:p>
          <a:p>
            <a:pPr algn="l">
              <a:lnSpc>
                <a:spcPct val="150000"/>
              </a:lnSpc>
              <a:buFont typeface="Wingdings" panose="05000000000000000000" charset="0"/>
              <a:buChar char="ü"/>
            </a:pPr>
            <a:r>
              <a:rPr lang="zh-CN" sz="2200" dirty="0">
                <a:ea typeface="宋体" panose="02010600030101010101" pitchFamily="2" charset="-122"/>
                <a:sym typeface="+mn-ea"/>
              </a:rPr>
              <a:t>查询（Find）：查询两个元素是否在同一个集合中</a:t>
            </a:r>
            <a:endParaRPr lang="zh-CN" sz="2200" dirty="0">
              <a:ea typeface="宋体" panose="02010600030101010101" pitchFamily="2" charset="-122"/>
              <a:sym typeface="+mn-ea"/>
            </a:endParaRPr>
          </a:p>
          <a:p>
            <a:pPr marL="0" indent="0" algn="l">
              <a:lnSpc>
                <a:spcPct val="150000"/>
              </a:lnSpc>
              <a:buFont typeface="Wingdings" panose="05000000000000000000" charset="0"/>
              <a:buNone/>
            </a:pPr>
            <a:endParaRPr lang="zh-CN" sz="2200" dirty="0">
              <a:ea typeface="宋体" panose="02010600030101010101" pitchFamily="2" charset="-122"/>
              <a:sym typeface="+mn-ea"/>
            </a:endParaRPr>
          </a:p>
        </p:txBody>
      </p:sp>
      <p:pic>
        <p:nvPicPr>
          <p:cNvPr id="14" name="图片 13"/>
          <p:cNvPicPr>
            <a:picLocks noChangeAspect="1"/>
          </p:cNvPicPr>
          <p:nvPr/>
        </p:nvPicPr>
        <p:blipFill>
          <a:blip r:embed="rId1"/>
          <a:stretch>
            <a:fillRect/>
          </a:stretch>
        </p:blipFill>
        <p:spPr>
          <a:xfrm>
            <a:off x="7405370" y="1438910"/>
            <a:ext cx="3971925" cy="4438650"/>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sym typeface="+mn-ea"/>
              </a:rPr>
              <a:t>Python</a:t>
            </a:r>
            <a:r>
              <a:rPr lang="zh-CN" dirty="0">
                <a:ea typeface="宋体" panose="02010600030101010101" pitchFamily="2" charset="-122"/>
                <a:sym typeface="+mn-ea"/>
              </a:rPr>
              <a:t>算法</a:t>
            </a:r>
            <a:endParaRPr lang="zh-CN" dirty="0">
              <a:ea typeface="宋体" panose="02010600030101010101" pitchFamily="2" charset="-122"/>
            </a:endParaRPr>
          </a:p>
        </p:txBody>
      </p:sp>
      <p:sp>
        <p:nvSpPr>
          <p:cNvPr id="4" name="文本占位符 1"/>
          <p:cNvSpPr>
            <a:spLocks noGrp="1"/>
          </p:cNvSpPr>
          <p:nvPr/>
        </p:nvSpPr>
        <p:spPr>
          <a:xfrm>
            <a:off x="603885" y="1291590"/>
            <a:ext cx="5685790" cy="4351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zh-CN" altLang="en-US" sz="1800" dirty="0">
                <a:ea typeface="宋体" panose="02010600030101010101" pitchFamily="2" charset="-122"/>
                <a:sym typeface="+mn-ea"/>
              </a:rPr>
              <a:t>使用并查集，判断</a:t>
            </a:r>
            <a:r>
              <a:rPr lang="en-US" altLang="zh-CN" sz="1800" dirty="0">
                <a:ea typeface="宋体" panose="02010600030101010101" pitchFamily="2" charset="-122"/>
                <a:sym typeface="+mn-ea"/>
              </a:rPr>
              <a:t>words1, words2</a:t>
            </a:r>
            <a:r>
              <a:rPr lang="zh-CN" altLang="zh-CN" sz="1800" dirty="0">
                <a:ea typeface="宋体" panose="02010600030101010101" pitchFamily="2" charset="-122"/>
                <a:sym typeface="+mn-ea"/>
              </a:rPr>
              <a:t>相似度</a:t>
            </a:r>
            <a:endParaRPr lang="en-US" altLang="zh-CN"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Step1, 将所有相似的词都合并成相同的集合，在这个集合中每个词的parent都一样</a:t>
            </a:r>
            <a:endParaRPr lang="en-US" altLang="zh-CN"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Step2, 最后判断words1和words2中的每个词的parent是否一样就行了</a:t>
            </a:r>
            <a:endParaRPr lang="en-US" altLang="zh-CN" sz="18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409690" y="2040890"/>
            <a:ext cx="5715000" cy="2914650"/>
          </a:xfrm>
          <a:prstGeom prst="rect">
            <a:avLst/>
          </a:prstGeom>
        </p:spPr>
      </p:pic>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CNN的由来</a:t>
            </a:r>
            <a:endParaRPr lang="zh-CN" alt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90320"/>
            <a:ext cx="61252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CNN的由来：</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卷积神经网络（CNN）是人工神经网络的一种，是多层感知机（MLP）的一个变种模型，它是从生物学概念中演化而来的。</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Hubel和Wiesel早期对猫的视觉皮层的研究中得知在视觉皮层存在一种细胞的复杂分布，这些细胞对于外界的输入局部是很敏感的，它们被称为“感受野”（细胞），它们以某种方法来覆盖整个视觉域。这些细胞就像一些滤波器一样，够更好地挖掘出自然图像中的目标的空间关系信息。</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视觉皮层存在两类相关的细胞，S细胞（Simple Cell）和C（Complex Cell）细胞。S细胞在自身的感受野内最大限度地对图像中类似边缘模式的刺激做出响应，而C细胞具有更大的感受野，它可以对图像中产生刺激的模式的空间位置进行精准地定位。</a:t>
            </a:r>
            <a:endParaRPr lang="en-US" altLang="zh-CN" sz="1600" dirty="0">
              <a:ea typeface="宋体" panose="02010600030101010101" pitchFamily="2" charset="-122"/>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sym typeface="+mn-ea"/>
              </a:rPr>
              <a:t>CNN的概述</a:t>
            </a:r>
            <a:endParaRPr lang="zh-CN" alt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CNN的由来：</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卷积神经网络已成为语音和</a:t>
            </a:r>
            <a:r>
              <a:rPr lang="en-US" altLang="zh-CN" sz="1600" dirty="0">
                <a:ea typeface="宋体" panose="02010600030101010101" pitchFamily="2" charset="-122"/>
                <a:sym typeface="+mn-ea"/>
              </a:rPr>
              <a:t>图像</a:t>
            </a:r>
            <a:r>
              <a:rPr lang="en-US" altLang="zh-CN" sz="1600" dirty="0">
                <a:ea typeface="宋体" panose="02010600030101010101" pitchFamily="2" charset="-122"/>
                <a:sym typeface="+mn-ea"/>
              </a:rPr>
              <a:t>识别的研究热点</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80年代末，Yann LeCun就作为贝尔实验室的研究员提出了卷积网络技术，并展示如何使用它来大幅度提高手写识别能力</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在图像识别领域，CNNs已经成为一种高效的识别方法</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7910195" y="1296670"/>
            <a:ext cx="3197225" cy="5189220"/>
          </a:xfrm>
          <a:prstGeom prst="rect">
            <a:avLst/>
          </a:prstGeom>
        </p:spPr>
      </p:pic>
    </p:spTree>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KSO_WM_SLIDE_MODEL_TYPE" val="dynamicNum"/>
</p:tagLst>
</file>

<file path=ppt/tags/tag14.xml><?xml version="1.0" encoding="utf-8"?>
<p:tagLst xmlns:p="http://schemas.openxmlformats.org/presentationml/2006/main">
  <p:tag name="KSO_WM_SLIDE_MODEL_TYPE" val="dynamicNum"/>
</p:tagLst>
</file>

<file path=ppt/tags/tag15.xml><?xml version="1.0" encoding="utf-8"?>
<p:tagLst xmlns:p="http://schemas.openxmlformats.org/presentationml/2006/main">
  <p:tag name="KSO_WM_SLIDE_MODEL_TYPE" val="dynamicNum"/>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SLIDE_MODEL_TYPE" val="dynamicNum"/>
</p:tagLst>
</file>

<file path=ppt/tags/tag18.xml><?xml version="1.0" encoding="utf-8"?>
<p:tagLst xmlns:p="http://schemas.openxmlformats.org/presentationml/2006/main">
  <p:tag name="KSO_WM_SLIDE_MODEL_TYPE" val="dynamicNum"/>
</p:tagLst>
</file>

<file path=ppt/tags/tag19.xml><?xml version="1.0" encoding="utf-8"?>
<p:tagLst xmlns:p="http://schemas.openxmlformats.org/presentationml/2006/main">
  <p:tag name="KSO_WM_SLIDE_MODEL_TYPE" val="dynamicNum"/>
</p:tagLst>
</file>

<file path=ppt/tags/tag2.xml><?xml version="1.0" encoding="utf-8"?>
<p:tagLst xmlns:p="http://schemas.openxmlformats.org/presentationml/2006/main">
  <p:tag name="REFSHAPE" val="574262956"/>
  <p:tag name="KSO_WM_UNIT_PLACING_PICTURE_USER_VIEWPORT" val="{&quot;height&quot;:5082,&quot;width&quot;:11673}"/>
</p:tagLst>
</file>

<file path=ppt/tags/tag20.xml><?xml version="1.0" encoding="utf-8"?>
<p:tagLst xmlns:p="http://schemas.openxmlformats.org/presentationml/2006/main">
  <p:tag name="KSO_WM_SLIDE_MODEL_TYPE" val="dynamicNum"/>
</p:tagLst>
</file>

<file path=ppt/tags/tag21.xml><?xml version="1.0" encoding="utf-8"?>
<p:tagLst xmlns:p="http://schemas.openxmlformats.org/presentationml/2006/main">
  <p:tag name="KSO_WM_SLIDE_MODEL_TYPE" val="dynamicNum"/>
</p:tagLst>
</file>

<file path=ppt/tags/tag22.xml><?xml version="1.0" encoding="utf-8"?>
<p:tagLst xmlns:p="http://schemas.openxmlformats.org/presentationml/2006/main">
  <p:tag name="KSO_WM_SLIDE_MODEL_TYPE" val="dynamicNum"/>
</p:tagLst>
</file>

<file path=ppt/tags/tag23.xml><?xml version="1.0" encoding="utf-8"?>
<p:tagLst xmlns:p="http://schemas.openxmlformats.org/presentationml/2006/main">
  <p:tag name="KSO_WM_SLIDE_MODEL_TYPE" val="dynamicNum"/>
</p:tagLst>
</file>

<file path=ppt/tags/tag24.xml><?xml version="1.0" encoding="utf-8"?>
<p:tagLst xmlns:p="http://schemas.openxmlformats.org/presentationml/2006/main">
  <p:tag name="KSO_WM_SLIDE_MODEL_TYPE" val="dynamicNum"/>
</p:tagLst>
</file>

<file path=ppt/tags/tag25.xml><?xml version="1.0" encoding="utf-8"?>
<p:tagLst xmlns:p="http://schemas.openxmlformats.org/presentationml/2006/main">
  <p:tag name="KSO_WM_SLIDE_MODEL_TYPE" val="dynamicNum"/>
</p:tagLst>
</file>

<file path=ppt/tags/tag26.xml><?xml version="1.0" encoding="utf-8"?>
<p:tagLst xmlns:p="http://schemas.openxmlformats.org/presentationml/2006/main">
  <p:tag name="KSO_WM_SLIDE_MODEL_TYPE" val="dynamicNum"/>
</p:tagLst>
</file>

<file path=ppt/tags/tag27.xml><?xml version="1.0" encoding="utf-8"?>
<p:tagLst xmlns:p="http://schemas.openxmlformats.org/presentationml/2006/main">
  <p:tag name="KSO_WM_SLIDE_MODEL_TYPE" val="dynamicNum"/>
</p:tagLst>
</file>

<file path=ppt/tags/tag28.xml><?xml version="1.0" encoding="utf-8"?>
<p:tagLst xmlns:p="http://schemas.openxmlformats.org/presentationml/2006/main">
  <p:tag name="KSO_WM_SLIDE_MODEL_TYPE" val="dynamicNum"/>
</p:tagLst>
</file>

<file path=ppt/tags/tag29.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SLIDE_MODEL_TYPE" val="dynamicNum"/>
</p:tagLst>
</file>

<file path=ppt/tags/tag30.xml><?xml version="1.0" encoding="utf-8"?>
<p:tagLst xmlns:p="http://schemas.openxmlformats.org/presentationml/2006/main">
  <p:tag name="KSO_WM_SLIDE_MODEL_TYPE" val="dynamicNum"/>
</p:tagLst>
</file>

<file path=ppt/tags/tag31.xml><?xml version="1.0" encoding="utf-8"?>
<p:tagLst xmlns:p="http://schemas.openxmlformats.org/presentationml/2006/main">
  <p:tag name="KSO_WM_SLIDE_MODEL_TYPE" val="dynamicNum"/>
</p:tagLst>
</file>

<file path=ppt/tags/tag32.xml><?xml version="1.0" encoding="utf-8"?>
<p:tagLst xmlns:p="http://schemas.openxmlformats.org/presentationml/2006/main">
  <p:tag name="KSO_WM_SLIDE_MODEL_TYPE" val="dynamicNum"/>
</p:tagLst>
</file>

<file path=ppt/tags/tag33.xml><?xml version="1.0" encoding="utf-8"?>
<p:tagLst xmlns:p="http://schemas.openxmlformats.org/presentationml/2006/main">
  <p:tag name="KSO_WM_SLIDE_MODEL_TYPE" val="dynamicNum"/>
</p:tagLst>
</file>

<file path=ppt/tags/tag34.xml><?xml version="1.0" encoding="utf-8"?>
<p:tagLst xmlns:p="http://schemas.openxmlformats.org/presentationml/2006/main">
  <p:tag name="KSO_WM_SLIDE_MODEL_TYPE" val="dynamicNum"/>
</p:tagLst>
</file>

<file path=ppt/tags/tag35.xml><?xml version="1.0" encoding="utf-8"?>
<p:tagLst xmlns:p="http://schemas.openxmlformats.org/presentationml/2006/main">
  <p:tag name="KSO_WM_SLIDE_MODEL_TYPE" val="dynamicNum"/>
</p:tagLst>
</file>

<file path=ppt/tags/tag36.xml><?xml version="1.0" encoding="utf-8"?>
<p:tagLst xmlns:p="http://schemas.openxmlformats.org/presentationml/2006/main">
  <p:tag name="KSO_WM_UNIT_TABLE_BEAUTIFY" val="smartTable{eeee316f-9dbc-4a82-b82e-4544bab4eece}"/>
</p:tagLst>
</file>

<file path=ppt/tags/tag37.xml><?xml version="1.0" encoding="utf-8"?>
<p:tagLst xmlns:p="http://schemas.openxmlformats.org/presentationml/2006/main">
  <p:tag name="KSO_WM_UNIT_TABLE_BEAUTIFY" val="smartTable{9c78ded0-39b4-43f8-817d-401630cce175}"/>
</p:tagLst>
</file>

<file path=ppt/tags/tag38.xml><?xml version="1.0" encoding="utf-8"?>
<p:tagLst xmlns:p="http://schemas.openxmlformats.org/presentationml/2006/main">
  <p:tag name="KSO_WM_SLIDE_MODEL_TYPE" val="dynamicNum"/>
</p:tagLst>
</file>

<file path=ppt/tags/tag39.xml><?xml version="1.0" encoding="utf-8"?>
<p:tagLst xmlns:p="http://schemas.openxmlformats.org/presentationml/2006/main">
  <p:tag name="KSO_WM_UNIT_TABLE_BEAUTIFY" val="smartTable{eeee316f-9dbc-4a82-b82e-4544bab4eece}"/>
</p:tagLst>
</file>

<file path=ppt/tags/tag4.xml><?xml version="1.0" encoding="utf-8"?>
<p:tagLst xmlns:p="http://schemas.openxmlformats.org/presentationml/2006/main">
  <p:tag name="KSO_WM_SLIDE_MODEL_TYPE" val="dynamicNum"/>
</p:tagLst>
</file>

<file path=ppt/tags/tag40.xml><?xml version="1.0" encoding="utf-8"?>
<p:tagLst xmlns:p="http://schemas.openxmlformats.org/presentationml/2006/main">
  <p:tag name="KSO_WM_SLIDE_MODEL_TYPE" val="dynamicNum"/>
</p:tagLst>
</file>

<file path=ppt/tags/tag41.xml><?xml version="1.0" encoding="utf-8"?>
<p:tagLst xmlns:p="http://schemas.openxmlformats.org/presentationml/2006/main">
  <p:tag name="KSO_WM_SLIDE_MODEL_TYPE" val="dynamicNum"/>
</p:tagLst>
</file>

<file path=ppt/tags/tag42.xml><?xml version="1.0" encoding="utf-8"?>
<p:tagLst xmlns:p="http://schemas.openxmlformats.org/presentationml/2006/main">
  <p:tag name="KSO_WM_SLIDE_MODEL_TYPE" val="dynamicNum"/>
</p:tagLst>
</file>

<file path=ppt/tags/tag43.xml><?xml version="1.0" encoding="utf-8"?>
<p:tagLst xmlns:p="http://schemas.openxmlformats.org/presentationml/2006/main">
  <p:tag name="KSO_WM_SLIDE_MODEL_TYPE" val="dynamicNum"/>
</p:tagLst>
</file>

<file path=ppt/tags/tag44.xml><?xml version="1.0" encoding="utf-8"?>
<p:tagLst xmlns:p="http://schemas.openxmlformats.org/presentationml/2006/main">
  <p:tag name="KSO_WM_UNIT_TABLE_BEAUTIFY" val="smartTable{eeee316f-9dbc-4a82-b82e-4544bab4eece}"/>
</p:tagLst>
</file>

<file path=ppt/tags/tag45.xml><?xml version="1.0" encoding="utf-8"?>
<p:tagLst xmlns:p="http://schemas.openxmlformats.org/presentationml/2006/main">
  <p:tag name="KSO_WM_UNIT_TABLE_BEAUTIFY" val="smartTable{9c78ded0-39b4-43f8-817d-401630cce175}"/>
</p:tagLst>
</file>

<file path=ppt/tags/tag46.xml><?xml version="1.0" encoding="utf-8"?>
<p:tagLst xmlns:p="http://schemas.openxmlformats.org/presentationml/2006/main">
  <p:tag name="KSO_WM_SLIDE_MODEL_TYPE" val="dynamicNum"/>
</p:tagLst>
</file>

<file path=ppt/tags/tag47.xml><?xml version="1.0" encoding="utf-8"?>
<p:tagLst xmlns:p="http://schemas.openxmlformats.org/presentationml/2006/main">
  <p:tag name="KSO_WM_SLIDE_MODEL_TYPE" val="dynamicNum"/>
</p:tagLst>
</file>

<file path=ppt/tags/tag48.xml><?xml version="1.0" encoding="utf-8"?>
<p:tagLst xmlns:p="http://schemas.openxmlformats.org/presentationml/2006/main">
  <p:tag name="KSO_WM_SLIDE_MODEL_TYPE" val="dynamicNum"/>
</p:tagLst>
</file>

<file path=ppt/tags/tag49.xml><?xml version="1.0" encoding="utf-8"?>
<p:tagLst xmlns:p="http://schemas.openxmlformats.org/presentationml/2006/main">
  <p:tag name="KSO_WM_SLIDE_MODEL_TYPE" val="dynamicNum"/>
</p:tagLst>
</file>

<file path=ppt/tags/tag5.xml><?xml version="1.0" encoding="utf-8"?>
<p:tagLst xmlns:p="http://schemas.openxmlformats.org/presentationml/2006/main">
  <p:tag name="REFSHAPE" val="644268468"/>
  <p:tag name="KSO_WM_UNIT_PLACING_PICTURE_USER_VIEWPORT" val="{&quot;height&quot;:4005,&quot;width&quot;:3915}"/>
</p:tagLst>
</file>

<file path=ppt/tags/tag50.xml><?xml version="1.0" encoding="utf-8"?>
<p:tagLst xmlns:p="http://schemas.openxmlformats.org/presentationml/2006/main">
  <p:tag name="KSO_WM_SLIDE_MODEL_TYPE" val="dynamicNum"/>
</p:tagLst>
</file>

<file path=ppt/tags/tag51.xml><?xml version="1.0" encoding="utf-8"?>
<p:tagLst xmlns:p="http://schemas.openxmlformats.org/presentationml/2006/main">
  <p:tag name="KSO_WM_SLIDE_MODEL_TYPE" val="dynamicNum"/>
</p:tagLst>
</file>

<file path=ppt/tags/tag52.xml><?xml version="1.0" encoding="utf-8"?>
<p:tagLst xmlns:p="http://schemas.openxmlformats.org/presentationml/2006/main">
  <p:tag name="KSO_WM_SLIDE_MODEL_TYPE" val="dynamicNum"/>
</p:tagLst>
</file>

<file path=ppt/tags/tag6.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17825</Words>
  <Application>WPS 演示</Application>
  <PresentationFormat>宽屏</PresentationFormat>
  <Paragraphs>1053</Paragraphs>
  <Slides>77</Slides>
  <Notes>19</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20</vt:i4>
      </vt:variant>
      <vt:variant>
        <vt:lpstr>幻灯片标题</vt:lpstr>
      </vt:variant>
      <vt:variant>
        <vt:i4>77</vt:i4>
      </vt:variant>
    </vt:vector>
  </HeadingPairs>
  <TitlesOfParts>
    <vt:vector size="113" baseType="lpstr">
      <vt:lpstr>Arial</vt:lpstr>
      <vt:lpstr>宋体</vt:lpstr>
      <vt:lpstr>Wingdings</vt:lpstr>
      <vt:lpstr>Calibri</vt:lpstr>
      <vt:lpstr>Calibri Light</vt:lpstr>
      <vt:lpstr>Arial</vt:lpstr>
      <vt:lpstr>Calibri</vt:lpstr>
      <vt:lpstr>Calibri Light</vt:lpstr>
      <vt:lpstr>微软雅黑</vt:lpstr>
      <vt:lpstr>Times New Roman</vt:lpstr>
      <vt:lpstr>华文楷体</vt:lpstr>
      <vt:lpstr>Arial Unicode MS</vt:lpstr>
      <vt:lpstr>PingFang SC</vt:lpstr>
      <vt:lpstr>Segoe UI</vt:lpstr>
      <vt:lpstr>Wingdings</vt:lpstr>
      <vt:lpstr>Office 主题​​</vt:lpstr>
      <vt:lpstr>PBrush</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Paint.Picture</vt:lpstr>
      <vt:lpstr>Paint.Picture</vt:lpstr>
      <vt:lpstr>Paint.Picture</vt:lpstr>
      <vt:lpstr>Paint.Picture</vt:lpstr>
      <vt:lpstr>Equation.KSEE3</vt:lpstr>
      <vt:lpstr>深度卷积网络与实战 Lesson-07</vt:lpstr>
      <vt:lpstr>学习方法</vt:lpstr>
      <vt:lpstr>&gt;&gt;   今天的学习目标</vt:lpstr>
      <vt:lpstr>1/2 深度卷积网络</vt:lpstr>
      <vt:lpstr>少女还是老妇</vt:lpstr>
      <vt:lpstr>传统图像识别模型</vt:lpstr>
      <vt:lpstr>人脑识别的过程</vt:lpstr>
      <vt:lpstr>CNN的由来</vt:lpstr>
      <vt:lpstr>CNN的概述</vt:lpstr>
      <vt:lpstr>CNN的几个基本概念</vt:lpstr>
      <vt:lpstr>CNN的几个基本概念</vt:lpstr>
      <vt:lpstr>局部感受野（local receptive fields）</vt:lpstr>
      <vt:lpstr>共享权重（shared weights）</vt:lpstr>
      <vt:lpstr>特征图（Feature Map）</vt:lpstr>
      <vt:lpstr>池化（pooling）</vt:lpstr>
      <vt:lpstr>CNN的结构</vt:lpstr>
      <vt:lpstr>CNN的结构</vt:lpstr>
      <vt:lpstr>CNN的结构</vt:lpstr>
      <vt:lpstr>光栅化</vt:lpstr>
      <vt:lpstr>CNN的结构</vt:lpstr>
      <vt:lpstr>CNN的结构</vt:lpstr>
      <vt:lpstr>CNN的结构</vt:lpstr>
      <vt:lpstr>卷积网络可视化</vt:lpstr>
      <vt:lpstr>卷积网络可视化</vt:lpstr>
      <vt:lpstr>卷积网络可视化</vt:lpstr>
      <vt:lpstr>Batch Normalization(BN)</vt:lpstr>
      <vt:lpstr>Batch Normalization(BN)</vt:lpstr>
      <vt:lpstr>图像识别OverView</vt:lpstr>
      <vt:lpstr>图像识别OverView</vt:lpstr>
      <vt:lpstr>MNIST识别</vt:lpstr>
      <vt:lpstr>LeNet-5结构（feature extraction + classification）</vt:lpstr>
      <vt:lpstr>AlexNet结构</vt:lpstr>
      <vt:lpstr>Action：使用AlexNet进行MNIST手写数字识别</vt:lpstr>
      <vt:lpstr>Action：使用AlexNet进行MNIST手写数字识别</vt:lpstr>
      <vt:lpstr>Summary</vt:lpstr>
      <vt:lpstr>Summary</vt:lpstr>
      <vt:lpstr>Summary</vt:lpstr>
      <vt:lpstr>2/2  CNN应用 </vt:lpstr>
      <vt:lpstr>ResNet</vt:lpstr>
      <vt:lpstr>ResNet</vt:lpstr>
      <vt:lpstr>ResNet</vt:lpstr>
      <vt:lpstr>ResNet</vt:lpstr>
      <vt:lpstr>ResNet</vt:lpstr>
      <vt:lpstr>ResNet</vt:lpstr>
      <vt:lpstr>DenseNet</vt:lpstr>
      <vt:lpstr>DenseNet</vt:lpstr>
      <vt:lpstr>DenseNet</vt:lpstr>
      <vt:lpstr>DenseNet</vt:lpstr>
      <vt:lpstr>Summary（深度CNN）</vt:lpstr>
      <vt:lpstr>GPU加速</vt:lpstr>
      <vt:lpstr>GPU加速</vt:lpstr>
      <vt:lpstr>GPU加速</vt:lpstr>
      <vt:lpstr>torchvision使用</vt:lpstr>
      <vt:lpstr>DataLoader使用</vt:lpstr>
      <vt:lpstr>数据增广</vt:lpstr>
      <vt:lpstr>数据增广</vt:lpstr>
      <vt:lpstr>PyTorch模型保存与加载</vt:lpstr>
      <vt:lpstr>PyTorch模型保存与加载</vt:lpstr>
      <vt:lpstr>Project A：对CIFAR-10进行分类</vt:lpstr>
      <vt:lpstr>Project B：汽车型号识别Model</vt:lpstr>
      <vt:lpstr>Project ：用户购买预测（百度AI比赛）</vt:lpstr>
      <vt:lpstr>Project ：用户购买预测（百度AI比赛）</vt:lpstr>
      <vt:lpstr>Project ：用户购买预测（百度AI比赛）</vt:lpstr>
      <vt:lpstr>Summary</vt:lpstr>
      <vt:lpstr>Thinking&amp;Action</vt:lpstr>
      <vt:lpstr>Thinking&amp;Action</vt:lpstr>
      <vt:lpstr>Thinking&amp;Action</vt:lpstr>
      <vt:lpstr>Summary</vt:lpstr>
      <vt:lpstr>Summary</vt:lpstr>
      <vt:lpstr>Summary</vt:lpstr>
      <vt:lpstr>Summary</vt:lpstr>
      <vt:lpstr>Summary</vt:lpstr>
      <vt:lpstr>Thank You Using data to solve problems</vt:lpstr>
      <vt:lpstr>Python算法</vt:lpstr>
      <vt:lpstr>Python算法</vt:lpstr>
      <vt:lpstr>Python算法</vt:lpstr>
      <vt:lpstr>Python算法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cy</cp:lastModifiedBy>
  <cp:revision>2467</cp:revision>
  <dcterms:created xsi:type="dcterms:W3CDTF">2019-08-30T07:48:00Z</dcterms:created>
  <dcterms:modified xsi:type="dcterms:W3CDTF">2020-10-09T07:19:38Z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